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Lst>
  <p:sldSz cx="9144000" cy="6858000" type="screen4x3"/>
  <p:notesSz cx="6858000" cy="9144000"/>
  <p:embeddedFontLst>
    <p:embeddedFont>
      <p:font typeface="Titillium Web" panose="020B0604020202020204" charset="0"/>
      <p:regular r:id="rId52"/>
      <p:bold r:id="rId53"/>
      <p:italic r:id="rId54"/>
      <p:boldItalic r:id="rId55"/>
    </p:embeddedFont>
    <p:embeddedFont>
      <p:font typeface="Calibri" panose="020F050202020403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E86620-6E4A-42AE-B425-742CA27E0187}">
  <a:tblStyle styleId="{A5E86620-6E4A-42AE-B425-742CA27E0187}"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1644" y="10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extLst>
      <p:ext uri="{BB962C8B-B14F-4D97-AF65-F5344CB8AC3E}">
        <p14:creationId xmlns:p14="http://schemas.microsoft.com/office/powerpoint/2010/main" val="65977631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962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5324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5864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76" name="Shape 1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9495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5669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94" name="Shape 1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2905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925535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207" name="Shape 2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9167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2633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221" name="Shape 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3968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5335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538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1932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035794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302" name="Shape 3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8773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850355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316" name="Shape 3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3211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36921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329" name="Shape 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2725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338" name="Shape 3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7850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348" name="Shape 3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3321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355" name="Shape 3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1933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0316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368" name="Shape 3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6188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375" name="Shape 3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0783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395" name="Shape 3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0172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413" name="Shape 4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4396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430" name="Shape 4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67130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437" name="Shape 4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85565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444" name="Shape 4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05238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452" name="Shape 4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9122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459" name="Shape 4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4952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471" name="Shape 4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6667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5145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490" name="Shape 4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44232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497" name="Shape 4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31843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510" name="Shape 5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85940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517" name="Shape 5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16039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r>
              <a:rPr lang="zh-TW"/>
              <a:t>echo 'ERTKSOOTCMCHYRAFYLIPL' | fold -w3</a:t>
            </a:r>
          </a:p>
        </p:txBody>
      </p:sp>
      <p:sp>
        <p:nvSpPr>
          <p:cNvPr id="529" name="Shape 5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95160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538" name="Shape 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20491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545" name="Shape 5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1185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Shape 55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551" name="Shape 5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66102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561" name="Shape 5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34713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Shape 56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rtl="0">
              <a:spcBef>
                <a:spcPts val="0"/>
              </a:spcBef>
              <a:buNone/>
            </a:pPr>
            <a:endParaRPr/>
          </a:p>
        </p:txBody>
      </p:sp>
      <p:sp>
        <p:nvSpPr>
          <p:cNvPr id="570" name="Shape 5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887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6682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28" name="Shape 1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5437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9901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40" name="Shape 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332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0" lvl="0" indent="0">
              <a:spcBef>
                <a:spcPts val="0"/>
              </a:spcBef>
              <a:buNone/>
            </a:pPr>
            <a:endParaRPr/>
          </a:p>
        </p:txBody>
      </p:sp>
      <p:sp>
        <p:nvSpPr>
          <p:cNvPr id="147" name="Shape 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6045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685800" y="1122363"/>
            <a:ext cx="7772400" cy="2387600"/>
          </a:xfrm>
          <a:prstGeom prst="rect">
            <a:avLst/>
          </a:prstGeom>
          <a:noFill/>
          <a:ln>
            <a:noFill/>
          </a:ln>
        </p:spPr>
        <p:txBody>
          <a:bodyPr wrap="square" lIns="91425" tIns="91425" rIns="91425" bIns="91425" anchor="b" anchorCtr="0"/>
          <a:lstStyle>
            <a:lvl1pPr marL="0" marR="0" lvl="0" indent="0" algn="ctr" rtl="0">
              <a:lnSpc>
                <a:spcPct val="90000"/>
              </a:lnSpc>
              <a:spcBef>
                <a:spcPts val="0"/>
              </a:spcBef>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3" name="Shape 13"/>
          <p:cNvSpPr txBox="1">
            <a:spLocks noGrp="1"/>
          </p:cNvSpPr>
          <p:nvPr>
            <p:ph type="subTitle" idx="1"/>
          </p:nvPr>
        </p:nvSpPr>
        <p:spPr>
          <a:xfrm>
            <a:off x="1143000" y="3602038"/>
            <a:ext cx="6858000" cy="1655762"/>
          </a:xfrm>
          <a:prstGeom prst="rect">
            <a:avLst/>
          </a:prstGeom>
          <a:noFill/>
          <a:ln>
            <a:noFill/>
          </a:ln>
        </p:spPr>
        <p:txBody>
          <a:bodyPr wrap="square" lIns="91425" tIns="91425" rIns="91425" bIns="91425" anchor="t" anchorCtr="0"/>
          <a:lstStyle>
            <a:lvl1pPr marL="0" marR="0" lvl="0" indent="0" algn="ctr" rtl="0">
              <a:lnSpc>
                <a:spcPct val="90000"/>
              </a:lnSpc>
              <a:spcBef>
                <a:spcPts val="1000"/>
              </a:spcBef>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628650" y="6356351"/>
            <a:ext cx="20574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3028950" y="6356351"/>
            <a:ext cx="30861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6457950" y="6356351"/>
            <a:ext cx="20574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zh-TW" sz="1200" b="0" i="0" u="none" strike="noStrike" cap="none">
                <a:solidFill>
                  <a:srgbClr val="888888"/>
                </a:solidFill>
                <a:latin typeface="Calibri"/>
                <a:ea typeface="Calibri"/>
                <a:cs typeface="Calibri"/>
                <a:sym typeface="Calibri"/>
              </a:rPr>
              <a:t>‹#›</a:t>
            </a:fld>
            <a:endParaRPr lang="zh-TW"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直排標題及文字">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4623593" y="2285206"/>
            <a:ext cx="5811838" cy="1971675"/>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76" name="Shape 76"/>
          <p:cNvSpPr txBox="1">
            <a:spLocks noGrp="1"/>
          </p:cNvSpPr>
          <p:nvPr>
            <p:ph type="body" idx="1"/>
          </p:nvPr>
        </p:nvSpPr>
        <p:spPr>
          <a:xfrm rot="5400000">
            <a:off x="623093" y="370681"/>
            <a:ext cx="5811838" cy="5800725"/>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628650" y="6356351"/>
            <a:ext cx="20574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3028950" y="6356351"/>
            <a:ext cx="30861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6457950" y="6356351"/>
            <a:ext cx="20574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zh-TW" sz="1200">
                <a:solidFill>
                  <a:srgbClr val="888888"/>
                </a:solidFill>
                <a:latin typeface="Calibri"/>
                <a:ea typeface="Calibri"/>
                <a:cs typeface="Calibri"/>
                <a:sym typeface="Calibri"/>
              </a:rPr>
              <a:t>‹#›</a:t>
            </a:fld>
            <a:endParaRPr lang="zh-TW" sz="12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28650" y="365126"/>
            <a:ext cx="78867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9" name="Shape 19"/>
          <p:cNvSpPr txBox="1">
            <a:spLocks noGrp="1"/>
          </p:cNvSpPr>
          <p:nvPr>
            <p:ph type="body" idx="1"/>
          </p:nvPr>
        </p:nvSpPr>
        <p:spPr>
          <a:xfrm>
            <a:off x="628650" y="1825625"/>
            <a:ext cx="78867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628650" y="6356351"/>
            <a:ext cx="20574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3028950" y="6356351"/>
            <a:ext cx="30861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6457950" y="6356351"/>
            <a:ext cx="20574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zh-TW" sz="1200">
                <a:solidFill>
                  <a:srgbClr val="888888"/>
                </a:solidFill>
                <a:latin typeface="Calibri"/>
                <a:ea typeface="Calibri"/>
                <a:cs typeface="Calibri"/>
                <a:sym typeface="Calibri"/>
              </a:rPr>
              <a:t>‹#›</a:t>
            </a:fld>
            <a:endParaRPr lang="zh-TW" sz="12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兩項物件">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28650" y="365126"/>
            <a:ext cx="78867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25" name="Shape 25"/>
          <p:cNvSpPr txBox="1">
            <a:spLocks noGrp="1"/>
          </p:cNvSpPr>
          <p:nvPr>
            <p:ph type="body" idx="1"/>
          </p:nvPr>
        </p:nvSpPr>
        <p:spPr>
          <a:xfrm>
            <a:off x="628650" y="1825625"/>
            <a:ext cx="38862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body" idx="2"/>
          </p:nvPr>
        </p:nvSpPr>
        <p:spPr>
          <a:xfrm>
            <a:off x="4629150" y="1825625"/>
            <a:ext cx="38862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dt" idx="10"/>
          </p:nvPr>
        </p:nvSpPr>
        <p:spPr>
          <a:xfrm>
            <a:off x="628650" y="6356351"/>
            <a:ext cx="20574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ftr" idx="11"/>
          </p:nvPr>
        </p:nvSpPr>
        <p:spPr>
          <a:xfrm>
            <a:off x="3028950" y="6356351"/>
            <a:ext cx="30861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sldNum" idx="12"/>
          </p:nvPr>
        </p:nvSpPr>
        <p:spPr>
          <a:xfrm>
            <a:off x="6457950" y="6356351"/>
            <a:ext cx="20574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zh-TW" sz="1200">
                <a:solidFill>
                  <a:srgbClr val="888888"/>
                </a:solidFill>
                <a:latin typeface="Calibri"/>
                <a:ea typeface="Calibri"/>
                <a:cs typeface="Calibri"/>
                <a:sym typeface="Calibri"/>
              </a:rPr>
              <a:t>‹#›</a:t>
            </a:fld>
            <a:endParaRPr lang="zh-TW" sz="12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比對">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629841" y="365126"/>
            <a:ext cx="78867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38" name="Shape 38"/>
          <p:cNvSpPr txBox="1">
            <a:spLocks noGrp="1"/>
          </p:cNvSpPr>
          <p:nvPr>
            <p:ph type="body" idx="1"/>
          </p:nvPr>
        </p:nvSpPr>
        <p:spPr>
          <a:xfrm>
            <a:off x="629842" y="1681163"/>
            <a:ext cx="3868340" cy="823912"/>
          </a:xfrm>
          <a:prstGeom prst="rect">
            <a:avLst/>
          </a:prstGeom>
          <a:noFill/>
          <a:ln>
            <a:noFill/>
          </a:ln>
        </p:spPr>
        <p:txBody>
          <a:bodyPr wrap="square" lIns="91425" tIns="91425" rIns="91425" bIns="91425" anchor="b" anchorCtr="0"/>
          <a:lstStyle>
            <a:lvl1pPr marL="0" marR="0" lvl="0" indent="0" algn="l" rtl="0">
              <a:lnSpc>
                <a:spcPct val="90000"/>
              </a:lnSpc>
              <a:spcBef>
                <a:spcPts val="1000"/>
              </a:spcBef>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629842" y="2505075"/>
            <a:ext cx="3868340" cy="368458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4629150" y="1681163"/>
            <a:ext cx="3887391" cy="823912"/>
          </a:xfrm>
          <a:prstGeom prst="rect">
            <a:avLst/>
          </a:prstGeom>
          <a:noFill/>
          <a:ln>
            <a:noFill/>
          </a:ln>
        </p:spPr>
        <p:txBody>
          <a:bodyPr wrap="square" lIns="91425" tIns="91425" rIns="91425" bIns="91425" anchor="b" anchorCtr="0"/>
          <a:lstStyle>
            <a:lvl1pPr marL="0" marR="0" lvl="0" indent="0" algn="l" rtl="0">
              <a:lnSpc>
                <a:spcPct val="90000"/>
              </a:lnSpc>
              <a:spcBef>
                <a:spcPts val="1000"/>
              </a:spcBef>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4629150" y="2505075"/>
            <a:ext cx="3887391" cy="368458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628650" y="6356351"/>
            <a:ext cx="20574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3028950" y="6356351"/>
            <a:ext cx="30861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6457950" y="6356351"/>
            <a:ext cx="20574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zh-TW" sz="1200">
                <a:solidFill>
                  <a:srgbClr val="888888"/>
                </a:solidFill>
                <a:latin typeface="Calibri"/>
                <a:ea typeface="Calibri"/>
                <a:cs typeface="Calibri"/>
                <a:sym typeface="Calibri"/>
              </a:rPr>
              <a:t>‹#›</a:t>
            </a:fld>
            <a:endParaRPr lang="zh-TW"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628650" y="365126"/>
            <a:ext cx="78867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47" name="Shape 47"/>
          <p:cNvSpPr txBox="1">
            <a:spLocks noGrp="1"/>
          </p:cNvSpPr>
          <p:nvPr>
            <p:ph type="dt" idx="10"/>
          </p:nvPr>
        </p:nvSpPr>
        <p:spPr>
          <a:xfrm>
            <a:off x="628650" y="6356351"/>
            <a:ext cx="20574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3028950" y="6356351"/>
            <a:ext cx="30861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6457950" y="6356351"/>
            <a:ext cx="20574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zh-TW" sz="1200">
                <a:solidFill>
                  <a:srgbClr val="888888"/>
                </a:solidFill>
                <a:latin typeface="Calibri"/>
                <a:ea typeface="Calibri"/>
                <a:cs typeface="Calibri"/>
                <a:sym typeface="Calibri"/>
              </a:rPr>
              <a:t>‹#›</a:t>
            </a:fld>
            <a:endParaRPr lang="zh-TW"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628650" y="6356351"/>
            <a:ext cx="20574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028950" y="6356351"/>
            <a:ext cx="30861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457950" y="6356351"/>
            <a:ext cx="20574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zh-TW" sz="1200">
                <a:solidFill>
                  <a:srgbClr val="888888"/>
                </a:solidFill>
                <a:latin typeface="Calibri"/>
                <a:ea typeface="Calibri"/>
                <a:cs typeface="Calibri"/>
                <a:sym typeface="Calibri"/>
              </a:rPr>
              <a:t>‹#›</a:t>
            </a:fld>
            <a:endParaRPr lang="zh-TW"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含標題的內容">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29841" y="457200"/>
            <a:ext cx="2949178" cy="16002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56" name="Shape 56"/>
          <p:cNvSpPr txBox="1">
            <a:spLocks noGrp="1"/>
          </p:cNvSpPr>
          <p:nvPr>
            <p:ph type="body" idx="1"/>
          </p:nvPr>
        </p:nvSpPr>
        <p:spPr>
          <a:xfrm>
            <a:off x="3887391" y="987426"/>
            <a:ext cx="4629150" cy="4873625"/>
          </a:xfrm>
          <a:prstGeom prst="rect">
            <a:avLst/>
          </a:prstGeom>
          <a:noFill/>
          <a:ln>
            <a:noFill/>
          </a:ln>
        </p:spPr>
        <p:txBody>
          <a:bodyPr wrap="square" lIns="91425" tIns="91425" rIns="91425" bIns="91425" anchor="t" anchorCtr="0"/>
          <a:lstStyle>
            <a:lvl1pPr marL="228600" marR="0" lvl="0" indent="-25400" algn="l" rtl="0">
              <a:lnSpc>
                <a:spcPct val="90000"/>
              </a:lnSpc>
              <a:spcBef>
                <a:spcPts val="1000"/>
              </a:spcBef>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629841" y="2057400"/>
            <a:ext cx="2949178"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628650" y="6356351"/>
            <a:ext cx="20574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3028950" y="6356351"/>
            <a:ext cx="30861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6457950" y="6356351"/>
            <a:ext cx="20574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zh-TW" sz="1200">
                <a:solidFill>
                  <a:srgbClr val="888888"/>
                </a:solidFill>
                <a:latin typeface="Calibri"/>
                <a:ea typeface="Calibri"/>
                <a:cs typeface="Calibri"/>
                <a:sym typeface="Calibri"/>
              </a:rPr>
              <a:t>‹#›</a:t>
            </a:fld>
            <a:endParaRPr lang="zh-TW"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含標題的圖片">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29841" y="457200"/>
            <a:ext cx="2949178" cy="16002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63" name="Shape 63"/>
          <p:cNvSpPr>
            <a:spLocks noGrp="1"/>
          </p:cNvSpPr>
          <p:nvPr>
            <p:ph type="pic" idx="2"/>
          </p:nvPr>
        </p:nvSpPr>
        <p:spPr>
          <a:xfrm>
            <a:off x="3887391" y="987426"/>
            <a:ext cx="4629150" cy="4873625"/>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629841" y="2057400"/>
            <a:ext cx="2949178"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628650" y="6356351"/>
            <a:ext cx="20574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3028950" y="6356351"/>
            <a:ext cx="30861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6457950" y="6356351"/>
            <a:ext cx="20574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zh-TW" sz="1200">
                <a:solidFill>
                  <a:srgbClr val="888888"/>
                </a:solidFill>
                <a:latin typeface="Calibri"/>
                <a:ea typeface="Calibri"/>
                <a:cs typeface="Calibri"/>
                <a:sym typeface="Calibri"/>
              </a:rPr>
              <a:t>‹#›</a:t>
            </a:fld>
            <a:endParaRPr lang="zh-TW"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標題及直排文字">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28650" y="365126"/>
            <a:ext cx="78867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70" name="Shape 70"/>
          <p:cNvSpPr txBox="1">
            <a:spLocks noGrp="1"/>
          </p:cNvSpPr>
          <p:nvPr>
            <p:ph type="body" idx="1"/>
          </p:nvPr>
        </p:nvSpPr>
        <p:spPr>
          <a:xfrm rot="5400000">
            <a:off x="2396331" y="57944"/>
            <a:ext cx="4351338" cy="78867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628650" y="6356351"/>
            <a:ext cx="20574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028950" y="6356351"/>
            <a:ext cx="30861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457950" y="6356351"/>
            <a:ext cx="20574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zh-TW" sz="1200">
                <a:solidFill>
                  <a:srgbClr val="888888"/>
                </a:solidFill>
                <a:latin typeface="Calibri"/>
                <a:ea typeface="Calibri"/>
                <a:cs typeface="Calibri"/>
                <a:sym typeface="Calibri"/>
              </a:rPr>
              <a:t>‹#›</a:t>
            </a:fld>
            <a:endParaRPr lang="zh-TW"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28650" y="365126"/>
            <a:ext cx="78867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7" name="Shape 7"/>
          <p:cNvSpPr txBox="1">
            <a:spLocks noGrp="1"/>
          </p:cNvSpPr>
          <p:nvPr>
            <p:ph type="body" idx="1"/>
          </p:nvPr>
        </p:nvSpPr>
        <p:spPr>
          <a:xfrm>
            <a:off x="628650" y="1825625"/>
            <a:ext cx="78867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628650" y="6356351"/>
            <a:ext cx="20574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3028950" y="6356351"/>
            <a:ext cx="30861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6457950" y="6356351"/>
            <a:ext cx="20574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zh-TW" sz="1200" b="0" i="0" u="none" strike="noStrike" cap="none">
                <a:solidFill>
                  <a:srgbClr val="888888"/>
                </a:solidFill>
                <a:latin typeface="Calibri"/>
                <a:ea typeface="Calibri"/>
                <a:cs typeface="Calibri"/>
                <a:sym typeface="Calibri"/>
              </a:rPr>
              <a:t>‹#›</a:t>
            </a:fld>
            <a:endParaRPr lang="zh-TW"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ctrTitle"/>
          </p:nvPr>
        </p:nvSpPr>
        <p:spPr>
          <a:xfrm>
            <a:off x="172995" y="0"/>
            <a:ext cx="8219303" cy="967946"/>
          </a:xfrm>
          <a:prstGeom prst="rect">
            <a:avLst/>
          </a:prstGeom>
          <a:noFill/>
          <a:ln>
            <a:noFill/>
          </a:ln>
        </p:spPr>
        <p:txBody>
          <a:bodyPr wrap="square" lIns="91425" tIns="45700" rIns="91425" bIns="45700" anchor="b" anchorCtr="0">
            <a:noAutofit/>
          </a:bodyPr>
          <a:lstStyle/>
          <a:p>
            <a:pPr marL="0" marR="0" lvl="0" indent="-381000" algn="ctr" rtl="0">
              <a:lnSpc>
                <a:spcPct val="90000"/>
              </a:lnSpc>
              <a:spcBef>
                <a:spcPts val="0"/>
              </a:spcBef>
              <a:buClr>
                <a:schemeClr val="dk1"/>
              </a:buClr>
              <a:buSzPts val="6000"/>
              <a:buFont typeface="Calibri"/>
              <a:buNone/>
            </a:pPr>
            <a:r>
              <a:rPr lang="zh-TW" sz="6000" b="0" i="0" u="none" strike="noStrike" cap="none">
                <a:solidFill>
                  <a:schemeClr val="dk1"/>
                </a:solidFill>
                <a:latin typeface="Calibri"/>
                <a:ea typeface="Calibri"/>
                <a:cs typeface="Calibri"/>
                <a:sym typeface="Calibri"/>
              </a:rPr>
              <a:t>破密分析-</a:t>
            </a:r>
            <a:r>
              <a:rPr lang="zh-TW" sz="3100" b="0" i="0" u="none" strike="noStrike" cap="none">
                <a:solidFill>
                  <a:schemeClr val="dk1"/>
                </a:solidFill>
                <a:latin typeface="Calibri"/>
                <a:ea typeface="Calibri"/>
                <a:cs typeface="Calibri"/>
                <a:sym typeface="Calibri"/>
              </a:rPr>
              <a:t>從古典密碼學到現代密碼學</a:t>
            </a:r>
          </a:p>
        </p:txBody>
      </p:sp>
      <p:sp>
        <p:nvSpPr>
          <p:cNvPr id="91" name="Shape 91"/>
          <p:cNvSpPr txBox="1">
            <a:spLocks noGrp="1"/>
          </p:cNvSpPr>
          <p:nvPr>
            <p:ph type="subTitle" idx="1"/>
          </p:nvPr>
        </p:nvSpPr>
        <p:spPr>
          <a:xfrm>
            <a:off x="1143000" y="3602038"/>
            <a:ext cx="6858000" cy="871108"/>
          </a:xfrm>
          <a:prstGeom prst="rect">
            <a:avLst/>
          </a:prstGeom>
          <a:noFill/>
          <a:ln>
            <a:noFill/>
          </a:ln>
        </p:spPr>
        <p:txBody>
          <a:bodyPr wrap="square" lIns="91425" tIns="45700" rIns="91425" bIns="45700" anchor="t" anchorCtr="0">
            <a:noAutofit/>
          </a:bodyPr>
          <a:lstStyle/>
          <a:p>
            <a:pPr marL="0" marR="0" lvl="0" indent="-152400" algn="ctr" rtl="0">
              <a:lnSpc>
                <a:spcPct val="80000"/>
              </a:lnSpc>
              <a:spcBef>
                <a:spcPts val="0"/>
              </a:spcBef>
              <a:spcAft>
                <a:spcPts val="0"/>
              </a:spcAft>
              <a:buClr>
                <a:schemeClr val="dk1"/>
              </a:buClr>
              <a:buSzPts val="2400"/>
              <a:buFont typeface="Arial"/>
              <a:buNone/>
            </a:pPr>
            <a:r>
              <a:rPr lang="zh-TW" sz="2400" b="0" i="0" u="none" strike="noStrike" cap="none">
                <a:solidFill>
                  <a:schemeClr val="dk1"/>
                </a:solidFill>
                <a:latin typeface="Calibri"/>
                <a:ea typeface="Calibri"/>
                <a:cs typeface="Calibri"/>
                <a:sym typeface="Calibri"/>
              </a:rPr>
              <a:t>Cryptanalysis</a:t>
            </a:r>
          </a:p>
          <a:p>
            <a:pPr marL="0" marR="0" lvl="0" indent="-152400" algn="ctr" rtl="0">
              <a:lnSpc>
                <a:spcPct val="80000"/>
              </a:lnSpc>
              <a:spcBef>
                <a:spcPts val="1000"/>
              </a:spcBef>
              <a:buClr>
                <a:schemeClr val="dk1"/>
              </a:buClr>
              <a:buSzPts val="2400"/>
              <a:buFont typeface="Arial"/>
              <a:buNone/>
            </a:pPr>
            <a:r>
              <a:rPr lang="zh-TW" sz="2400" b="0" i="0" u="none" strike="noStrike" cap="none">
                <a:solidFill>
                  <a:schemeClr val="dk1"/>
                </a:solidFill>
                <a:latin typeface="Calibri"/>
                <a:ea typeface="Calibri"/>
                <a:cs typeface="Calibri"/>
                <a:sym typeface="Calibri"/>
              </a:rPr>
              <a:t>Kryptós + analýein</a:t>
            </a:r>
          </a:p>
        </p:txBody>
      </p:sp>
      <p:pic>
        <p:nvPicPr>
          <p:cNvPr id="92" name="Shape 92"/>
          <p:cNvPicPr preferRelativeResize="0"/>
          <p:nvPr/>
        </p:nvPicPr>
        <p:blipFill rotWithShape="1">
          <a:blip r:embed="rId3">
            <a:alphaModFix/>
          </a:blip>
          <a:srcRect/>
          <a:stretch/>
        </p:blipFill>
        <p:spPr>
          <a:xfrm>
            <a:off x="0" y="881620"/>
            <a:ext cx="9144000" cy="792310"/>
          </a:xfrm>
          <a:prstGeom prst="rect">
            <a:avLst/>
          </a:prstGeom>
          <a:noFill/>
          <a:ln>
            <a:noFill/>
          </a:ln>
        </p:spPr>
      </p:pic>
      <p:sp>
        <p:nvSpPr>
          <p:cNvPr id="93" name="Shape 93"/>
          <p:cNvSpPr/>
          <p:nvPr/>
        </p:nvSpPr>
        <p:spPr>
          <a:xfrm>
            <a:off x="1673828" y="2745304"/>
            <a:ext cx="5827236" cy="769441"/>
          </a:xfrm>
          <a:prstGeom prst="rect">
            <a:avLst/>
          </a:prstGeom>
          <a:solidFill>
            <a:srgbClr val="00B0F0"/>
          </a:solidFill>
          <a:ln>
            <a:noFill/>
          </a:ln>
        </p:spPr>
        <p:txBody>
          <a:bodyPr wrap="square" lIns="91425" tIns="45700" rIns="91425" bIns="45700" anchor="t" anchorCtr="0">
            <a:noAutofit/>
          </a:bodyPr>
          <a:lstStyle/>
          <a:p>
            <a:pPr marL="0" marR="0" lvl="0" indent="0" algn="l" rtl="0">
              <a:spcBef>
                <a:spcPts val="0"/>
              </a:spcBef>
              <a:buNone/>
            </a:pPr>
            <a:r>
              <a:rPr lang="zh-TW" sz="4400" b="1" i="0" u="none" strike="noStrike" cap="none">
                <a:solidFill>
                  <a:schemeClr val="lt1"/>
                </a:solidFill>
                <a:latin typeface="Calibri"/>
                <a:ea typeface="Calibri"/>
                <a:cs typeface="Calibri"/>
                <a:sym typeface="Calibri"/>
              </a:rPr>
              <a:t>古典密碼及其破密分析</a:t>
            </a:r>
          </a:p>
        </p:txBody>
      </p:sp>
      <p:pic>
        <p:nvPicPr>
          <p:cNvPr id="94" name="Shape 94"/>
          <p:cNvPicPr preferRelativeResize="0"/>
          <p:nvPr/>
        </p:nvPicPr>
        <p:blipFill rotWithShape="1">
          <a:blip r:embed="rId4">
            <a:alphaModFix/>
          </a:blip>
          <a:srcRect/>
          <a:stretch/>
        </p:blipFill>
        <p:spPr>
          <a:xfrm>
            <a:off x="5856063" y="4782975"/>
            <a:ext cx="3066554" cy="182286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628650" y="365126"/>
            <a:ext cx="78867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ts val="4400"/>
              <a:buFont typeface="Calibri"/>
              <a:buNone/>
            </a:pPr>
            <a:endParaRPr sz="4400" b="0" i="0" u="none" strike="noStrike" cap="none">
              <a:solidFill>
                <a:schemeClr val="dk1"/>
              </a:solidFill>
              <a:latin typeface="Calibri"/>
              <a:ea typeface="Calibri"/>
              <a:cs typeface="Calibri"/>
              <a:sym typeface="Calibri"/>
            </a:endParaRPr>
          </a:p>
        </p:txBody>
      </p:sp>
      <p:sp>
        <p:nvSpPr>
          <p:cNvPr id="157" name="Shape 157"/>
          <p:cNvSpPr txBox="1">
            <a:spLocks noGrp="1"/>
          </p:cNvSpPr>
          <p:nvPr>
            <p:ph type="body" idx="1"/>
          </p:nvPr>
        </p:nvSpPr>
        <p:spPr>
          <a:xfrm>
            <a:off x="628650" y="1825625"/>
            <a:ext cx="7886700" cy="4351338"/>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158" name="Shape 158"/>
          <p:cNvSpPr/>
          <p:nvPr/>
        </p:nvSpPr>
        <p:spPr>
          <a:xfrm>
            <a:off x="0" y="0"/>
            <a:ext cx="9144000" cy="6858000"/>
          </a:xfrm>
          <a:prstGeom prst="rect">
            <a:avLst/>
          </a:prstGeom>
          <a:solidFill>
            <a:schemeClr val="dk1"/>
          </a:solidFill>
          <a:ln>
            <a:noFill/>
          </a:ln>
        </p:spPr>
        <p:txBody>
          <a:bodyPr wrap="square" lIns="91425" tIns="45700" rIns="91425" bIns="45700" anchor="ctr" anchorCtr="0">
            <a:noAutofit/>
          </a:bodyPr>
          <a:lstStyle/>
          <a:p>
            <a:pPr marL="0" marR="0" lvl="0" indent="0" algn="ctr" rtl="0">
              <a:spcBef>
                <a:spcPts val="0"/>
              </a:spcBef>
              <a:buNone/>
            </a:pPr>
            <a:r>
              <a:rPr lang="zh-TW" sz="6600" dirty="0">
                <a:solidFill>
                  <a:schemeClr val="lt1"/>
                </a:solidFill>
                <a:latin typeface="Calibri"/>
                <a:ea typeface="Calibri"/>
                <a:cs typeface="Calibri"/>
                <a:sym typeface="Calibri"/>
              </a:rPr>
              <a:t>凱撒密碼@替換式密碼</a:t>
            </a:r>
            <a:br>
              <a:rPr lang="zh-TW" sz="6600" dirty="0">
                <a:solidFill>
                  <a:schemeClr val="lt1"/>
                </a:solidFill>
                <a:latin typeface="Calibri"/>
                <a:ea typeface="Calibri"/>
                <a:cs typeface="Calibri"/>
                <a:sym typeface="Calibri"/>
              </a:rPr>
            </a:br>
            <a:r>
              <a:rPr lang="zh-TW" sz="6600" dirty="0">
                <a:solidFill>
                  <a:schemeClr val="lt1"/>
                </a:solidFill>
                <a:latin typeface="Calibri"/>
                <a:ea typeface="Calibri"/>
                <a:cs typeface="Calibri"/>
                <a:sym typeface="Calibri"/>
              </a:rPr>
              <a:t>Caesar cipher(ROT13) @Substitution cipher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Shape 163"/>
          <p:cNvPicPr preferRelativeResize="0">
            <a:picLocks noGrp="1"/>
          </p:cNvPicPr>
          <p:nvPr>
            <p:ph type="body" idx="1"/>
          </p:nvPr>
        </p:nvPicPr>
        <p:blipFill rotWithShape="1">
          <a:blip r:embed="rId3">
            <a:alphaModFix/>
          </a:blip>
          <a:srcRect/>
          <a:stretch/>
        </p:blipFill>
        <p:spPr>
          <a:xfrm>
            <a:off x="274399" y="1115862"/>
            <a:ext cx="2087812" cy="2357438"/>
          </a:xfrm>
          <a:prstGeom prst="rect">
            <a:avLst/>
          </a:prstGeom>
          <a:noFill/>
          <a:ln>
            <a:noFill/>
          </a:ln>
        </p:spPr>
      </p:pic>
      <p:sp>
        <p:nvSpPr>
          <p:cNvPr id="164" name="Shape 164"/>
          <p:cNvSpPr/>
          <p:nvPr/>
        </p:nvSpPr>
        <p:spPr>
          <a:xfrm>
            <a:off x="0" y="0"/>
            <a:ext cx="9144000" cy="857250"/>
          </a:xfrm>
          <a:prstGeom prst="wedgeRectCallout">
            <a:avLst>
              <a:gd name="adj1" fmla="val -20833"/>
              <a:gd name="adj2" fmla="val 62500"/>
            </a:avLst>
          </a:prstGeom>
          <a:solidFill>
            <a:srgbClr val="7F6000"/>
          </a:solidFill>
          <a:ln>
            <a:noFill/>
          </a:ln>
        </p:spPr>
        <p:txBody>
          <a:bodyPr wrap="square" lIns="91425" tIns="45700" rIns="91425" bIns="45700" anchor="ctr" anchorCtr="0">
            <a:noAutofit/>
          </a:bodyPr>
          <a:lstStyle/>
          <a:p>
            <a:pPr marL="0" marR="0" lvl="0" indent="0" algn="l" rtl="0">
              <a:spcBef>
                <a:spcPts val="0"/>
              </a:spcBef>
              <a:buNone/>
            </a:pPr>
            <a:r>
              <a:rPr lang="zh-TW" sz="2800">
                <a:solidFill>
                  <a:schemeClr val="lt1"/>
                </a:solidFill>
                <a:latin typeface="Calibri"/>
                <a:ea typeface="Calibri"/>
                <a:cs typeface="Calibri"/>
                <a:sym typeface="Calibri"/>
              </a:rPr>
              <a:t>古典密碼</a:t>
            </a:r>
            <a:r>
              <a:rPr lang="zh-TW" sz="2800">
                <a:solidFill>
                  <a:schemeClr val="lt1"/>
                </a:solidFill>
                <a:latin typeface="Arial"/>
                <a:ea typeface="Arial"/>
                <a:cs typeface="Arial"/>
                <a:sym typeface="Arial"/>
              </a:rPr>
              <a:t>のの凱撒密碼</a:t>
            </a:r>
            <a:r>
              <a:rPr lang="zh-TW" sz="1800">
                <a:solidFill>
                  <a:schemeClr val="lt1"/>
                </a:solidFill>
                <a:latin typeface="Calibri"/>
                <a:ea typeface="Calibri"/>
                <a:cs typeface="Calibri"/>
                <a:sym typeface="Calibri"/>
              </a:rPr>
              <a:t/>
            </a:r>
            <a:br>
              <a:rPr lang="zh-TW" sz="1800">
                <a:solidFill>
                  <a:schemeClr val="lt1"/>
                </a:solidFill>
                <a:latin typeface="Calibri"/>
                <a:ea typeface="Calibri"/>
                <a:cs typeface="Calibri"/>
                <a:sym typeface="Calibri"/>
              </a:rPr>
            </a:br>
            <a:r>
              <a:rPr lang="zh-TW" sz="1800">
                <a:solidFill>
                  <a:schemeClr val="lt1"/>
                </a:solidFill>
                <a:latin typeface="Calibri"/>
                <a:ea typeface="Calibri"/>
                <a:cs typeface="Calibri"/>
                <a:sym typeface="Calibri"/>
              </a:rPr>
              <a:t>classical ciphers||Caesar cipher(ROT13) [https://en.wikipedia.org/wiki/Caesar_cipher]</a:t>
            </a:r>
          </a:p>
        </p:txBody>
      </p:sp>
      <p:sp>
        <p:nvSpPr>
          <p:cNvPr id="165" name="Shape 165"/>
          <p:cNvSpPr/>
          <p:nvPr/>
        </p:nvSpPr>
        <p:spPr>
          <a:xfrm>
            <a:off x="274399" y="3473300"/>
            <a:ext cx="1954381"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Gaius Julius Caesar</a:t>
            </a:r>
          </a:p>
        </p:txBody>
      </p:sp>
      <p:sp>
        <p:nvSpPr>
          <p:cNvPr id="166" name="Shape 166"/>
          <p:cNvSpPr/>
          <p:nvPr/>
        </p:nvSpPr>
        <p:spPr>
          <a:xfrm>
            <a:off x="93355" y="6482271"/>
            <a:ext cx="4270849"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https://en.wikipedia.org/wiki/Julius_Caesar</a:t>
            </a:r>
          </a:p>
        </p:txBody>
      </p:sp>
      <p:pic>
        <p:nvPicPr>
          <p:cNvPr id="167" name="Shape 167"/>
          <p:cNvPicPr preferRelativeResize="0"/>
          <p:nvPr/>
        </p:nvPicPr>
        <p:blipFill rotWithShape="1">
          <a:blip r:embed="rId4">
            <a:alphaModFix/>
          </a:blip>
          <a:srcRect/>
          <a:stretch/>
        </p:blipFill>
        <p:spPr>
          <a:xfrm>
            <a:off x="5124450" y="4905059"/>
            <a:ext cx="3405187" cy="1433016"/>
          </a:xfrm>
          <a:prstGeom prst="rect">
            <a:avLst/>
          </a:prstGeom>
          <a:noFill/>
          <a:ln>
            <a:noFill/>
          </a:ln>
        </p:spPr>
      </p:pic>
      <p:sp>
        <p:nvSpPr>
          <p:cNvPr id="168" name="Shape 168"/>
          <p:cNvSpPr/>
          <p:nvPr/>
        </p:nvSpPr>
        <p:spPr>
          <a:xfrm>
            <a:off x="3476625" y="4181987"/>
            <a:ext cx="4572000" cy="646331"/>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Plain:      ABCDEFGHIJKLMNOPQRSTUVWXYZ</a:t>
            </a:r>
          </a:p>
          <a:p>
            <a:pPr marL="0" marR="0" lvl="0" indent="0" algn="l" rtl="0">
              <a:spcBef>
                <a:spcPts val="0"/>
              </a:spcBef>
              <a:buNone/>
            </a:pPr>
            <a:r>
              <a:rPr lang="zh-TW" sz="1800">
                <a:solidFill>
                  <a:schemeClr val="dk1"/>
                </a:solidFill>
                <a:latin typeface="Calibri"/>
                <a:ea typeface="Calibri"/>
                <a:cs typeface="Calibri"/>
                <a:sym typeface="Calibri"/>
              </a:rPr>
              <a:t>Cipher:   XYZABCDEFGHIJKLMNOPQRSTUVW</a:t>
            </a:r>
          </a:p>
        </p:txBody>
      </p:sp>
      <p:cxnSp>
        <p:nvCxnSpPr>
          <p:cNvPr id="169" name="Shape 169"/>
          <p:cNvCxnSpPr/>
          <p:nvPr/>
        </p:nvCxnSpPr>
        <p:spPr>
          <a:xfrm rot="10800000" flipH="1">
            <a:off x="3381375" y="4137755"/>
            <a:ext cx="5619750" cy="44232"/>
          </a:xfrm>
          <a:prstGeom prst="straightConnector1">
            <a:avLst/>
          </a:prstGeom>
          <a:noFill/>
          <a:ln w="57150" cap="flat" cmpd="sng">
            <a:solidFill>
              <a:srgbClr val="C00000"/>
            </a:solidFill>
            <a:prstDash val="solid"/>
            <a:miter lim="800000"/>
            <a:headEnd type="none" w="med" len="med"/>
            <a:tailEnd type="none" w="med" len="med"/>
          </a:ln>
        </p:spPr>
      </p:cxnSp>
      <p:pic>
        <p:nvPicPr>
          <p:cNvPr id="170" name="Shape 170"/>
          <p:cNvPicPr preferRelativeResize="0"/>
          <p:nvPr/>
        </p:nvPicPr>
        <p:blipFill rotWithShape="1">
          <a:blip r:embed="rId5">
            <a:alphaModFix/>
          </a:blip>
          <a:srcRect/>
          <a:stretch/>
        </p:blipFill>
        <p:spPr>
          <a:xfrm>
            <a:off x="4159546" y="2481690"/>
            <a:ext cx="3752850" cy="1579324"/>
          </a:xfrm>
          <a:prstGeom prst="rect">
            <a:avLst/>
          </a:prstGeom>
          <a:noFill/>
          <a:ln>
            <a:noFill/>
          </a:ln>
        </p:spPr>
      </p:pic>
      <p:sp>
        <p:nvSpPr>
          <p:cNvPr id="171" name="Shape 171"/>
          <p:cNvSpPr/>
          <p:nvPr/>
        </p:nvSpPr>
        <p:spPr>
          <a:xfrm>
            <a:off x="0" y="3780014"/>
            <a:ext cx="2983220" cy="2154436"/>
          </a:xfrm>
          <a:prstGeom prst="rect">
            <a:avLst/>
          </a:prstGeom>
          <a:noFill/>
          <a:ln>
            <a:noFill/>
          </a:ln>
        </p:spPr>
        <p:txBody>
          <a:bodyPr wrap="square" lIns="91425" tIns="45700" rIns="91425" bIns="45700" anchor="t" anchorCtr="0">
            <a:noAutofit/>
          </a:bodyPr>
          <a:lstStyle/>
          <a:p>
            <a:pPr marL="171450" marR="0" lvl="0" indent="-171450" algn="l" rtl="0">
              <a:spcBef>
                <a:spcPts val="0"/>
              </a:spcBef>
              <a:buClr>
                <a:schemeClr val="dk1"/>
              </a:buClr>
              <a:buSzPts val="1600"/>
              <a:buFont typeface="Noto Sans Symbols"/>
              <a:buChar char="✓"/>
            </a:pPr>
            <a:r>
              <a:rPr lang="zh-TW" sz="1600">
                <a:solidFill>
                  <a:schemeClr val="dk1"/>
                </a:solidFill>
                <a:latin typeface="Calibri"/>
                <a:ea typeface="Calibri"/>
                <a:cs typeface="Calibri"/>
                <a:sym typeface="Calibri"/>
              </a:rPr>
              <a:t>愷撒密碼是一種</a:t>
            </a:r>
            <a:r>
              <a:rPr lang="zh-TW" sz="1600" b="1">
                <a:solidFill>
                  <a:schemeClr val="dk1"/>
                </a:solidFill>
                <a:latin typeface="Calibri"/>
                <a:ea typeface="Calibri"/>
                <a:cs typeface="Calibri"/>
                <a:sym typeface="Calibri"/>
              </a:rPr>
              <a:t>替換加密</a:t>
            </a:r>
            <a:r>
              <a:rPr lang="zh-TW" sz="1600">
                <a:solidFill>
                  <a:schemeClr val="dk1"/>
                </a:solidFill>
                <a:latin typeface="Calibri"/>
                <a:ea typeface="Calibri"/>
                <a:cs typeface="Calibri"/>
                <a:sym typeface="Calibri"/>
              </a:rPr>
              <a:t>的技術</a:t>
            </a:r>
          </a:p>
          <a:p>
            <a:pPr marL="171450" marR="0" lvl="0" indent="-171450" algn="l" rtl="0">
              <a:spcBef>
                <a:spcPts val="0"/>
              </a:spcBef>
              <a:buClr>
                <a:srgbClr val="FF0000"/>
              </a:buClr>
              <a:buSzPts val="1400"/>
              <a:buFont typeface="Noto Sans Symbols"/>
              <a:buChar char="✓"/>
            </a:pPr>
            <a:r>
              <a:rPr lang="zh-TW" sz="1400" b="1">
                <a:solidFill>
                  <a:srgbClr val="FF0000"/>
                </a:solidFill>
                <a:latin typeface="Calibri"/>
                <a:ea typeface="Calibri"/>
                <a:cs typeface="Calibri"/>
                <a:sym typeface="Calibri"/>
              </a:rPr>
              <a:t>明文中的所有字母都在字母表上向後（或向前）按照一個固定數目進行偏移後被替換成密文。</a:t>
            </a:r>
          </a:p>
          <a:p>
            <a:pPr marL="171450" marR="0" lvl="0" indent="-171450" algn="l" rtl="0">
              <a:spcBef>
                <a:spcPts val="0"/>
              </a:spcBef>
              <a:buClr>
                <a:schemeClr val="dk1"/>
              </a:buClr>
              <a:buSzPts val="1200"/>
              <a:buFont typeface="Noto Sans Symbols"/>
              <a:buChar char="✓"/>
            </a:pPr>
            <a:r>
              <a:rPr lang="zh-TW" sz="1200">
                <a:solidFill>
                  <a:schemeClr val="dk1"/>
                </a:solidFill>
                <a:latin typeface="Calibri"/>
                <a:ea typeface="Calibri"/>
                <a:cs typeface="Calibri"/>
                <a:sym typeface="Calibri"/>
              </a:rPr>
              <a:t>這個加密方法是以羅馬共和時期愷撒的名字命名的，當年愷撒曾用此方法與其將軍們進行聯繫。</a:t>
            </a:r>
          </a:p>
          <a:p>
            <a:pPr marL="171450" marR="0" lvl="0" indent="-171450" algn="l" rtl="0">
              <a:spcBef>
                <a:spcPts val="0"/>
              </a:spcBef>
              <a:buClr>
                <a:schemeClr val="dk1"/>
              </a:buClr>
              <a:buSzPts val="1200"/>
              <a:buFont typeface="Noto Sans Symbols"/>
              <a:buChar char="✓"/>
            </a:pPr>
            <a:r>
              <a:rPr lang="zh-TW" sz="1200">
                <a:solidFill>
                  <a:schemeClr val="dk1"/>
                </a:solidFill>
                <a:latin typeface="Calibri"/>
                <a:ea typeface="Calibri"/>
                <a:cs typeface="Calibri"/>
                <a:sym typeface="Calibri"/>
              </a:rPr>
              <a:t>愷撒密碼非常容易被破解，而且在實際應用中也無法保證通信安全。</a:t>
            </a:r>
          </a:p>
        </p:txBody>
      </p:sp>
      <p:sp>
        <p:nvSpPr>
          <p:cNvPr id="172" name="Shape 172"/>
          <p:cNvSpPr/>
          <p:nvPr/>
        </p:nvSpPr>
        <p:spPr>
          <a:xfrm>
            <a:off x="7291387" y="2345059"/>
            <a:ext cx="1709738" cy="954107"/>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400">
                <a:solidFill>
                  <a:schemeClr val="dk1"/>
                </a:solidFill>
                <a:latin typeface="Calibri"/>
                <a:ea typeface="Calibri"/>
                <a:cs typeface="Calibri"/>
                <a:sym typeface="Calibri"/>
              </a:rPr>
              <a:t>當偏移量是3的時候，所有的字母A將被替換成D，B變成E，以此類推。</a:t>
            </a:r>
          </a:p>
        </p:txBody>
      </p:sp>
      <p:sp>
        <p:nvSpPr>
          <p:cNvPr id="173" name="Shape 173"/>
          <p:cNvSpPr/>
          <p:nvPr/>
        </p:nvSpPr>
        <p:spPr>
          <a:xfrm>
            <a:off x="2983220" y="1638060"/>
            <a:ext cx="2954655"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把字母往右或往左移動幾位</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Shape 178" descr="https://upload.wikimedia.org/wikipedia/commons/thumb/3/33/ROT13_table_with_example.svg/300px-ROT13_table_with_example.svg.png"/>
          <p:cNvPicPr preferRelativeResize="0"/>
          <p:nvPr/>
        </p:nvPicPr>
        <p:blipFill rotWithShape="1">
          <a:blip r:embed="rId3">
            <a:alphaModFix/>
          </a:blip>
          <a:srcRect/>
          <a:stretch/>
        </p:blipFill>
        <p:spPr>
          <a:xfrm>
            <a:off x="4310742" y="1217430"/>
            <a:ext cx="4404356" cy="2763838"/>
          </a:xfrm>
          <a:prstGeom prst="rect">
            <a:avLst/>
          </a:prstGeom>
          <a:noFill/>
          <a:ln>
            <a:noFill/>
          </a:ln>
        </p:spPr>
      </p:pic>
      <p:sp>
        <p:nvSpPr>
          <p:cNvPr id="179" name="Shape 179"/>
          <p:cNvSpPr/>
          <p:nvPr/>
        </p:nvSpPr>
        <p:spPr>
          <a:xfrm>
            <a:off x="0" y="0"/>
            <a:ext cx="9144000" cy="857250"/>
          </a:xfrm>
          <a:prstGeom prst="wedgeRectCallout">
            <a:avLst>
              <a:gd name="adj1" fmla="val -20833"/>
              <a:gd name="adj2" fmla="val 62500"/>
            </a:avLst>
          </a:prstGeom>
          <a:solidFill>
            <a:srgbClr val="7F6000"/>
          </a:solidFill>
          <a:ln>
            <a:noFill/>
          </a:ln>
        </p:spPr>
        <p:txBody>
          <a:bodyPr wrap="square" lIns="91425" tIns="45700" rIns="91425" bIns="45700" anchor="ctr" anchorCtr="0">
            <a:noAutofit/>
          </a:bodyPr>
          <a:lstStyle/>
          <a:p>
            <a:pPr marL="0" marR="0" lvl="0" indent="0" algn="l" rtl="0">
              <a:spcBef>
                <a:spcPts val="0"/>
              </a:spcBef>
              <a:buNone/>
            </a:pPr>
            <a:r>
              <a:rPr lang="zh-TW" sz="2800">
                <a:solidFill>
                  <a:schemeClr val="lt1"/>
                </a:solidFill>
                <a:latin typeface="Arial"/>
                <a:ea typeface="Arial"/>
                <a:cs typeface="Arial"/>
                <a:sym typeface="Arial"/>
              </a:rPr>
              <a:t>凱撒密碼@替換式密碼</a:t>
            </a:r>
            <a:r>
              <a:rPr lang="zh-TW" sz="1800">
                <a:solidFill>
                  <a:schemeClr val="lt1"/>
                </a:solidFill>
                <a:latin typeface="Calibri"/>
                <a:ea typeface="Calibri"/>
                <a:cs typeface="Calibri"/>
                <a:sym typeface="Calibri"/>
              </a:rPr>
              <a:t/>
            </a:r>
            <a:br>
              <a:rPr lang="zh-TW" sz="1800">
                <a:solidFill>
                  <a:schemeClr val="lt1"/>
                </a:solidFill>
                <a:latin typeface="Calibri"/>
                <a:ea typeface="Calibri"/>
                <a:cs typeface="Calibri"/>
                <a:sym typeface="Calibri"/>
              </a:rPr>
            </a:br>
            <a:r>
              <a:rPr lang="zh-TW" sz="1800">
                <a:solidFill>
                  <a:schemeClr val="lt1"/>
                </a:solidFill>
                <a:latin typeface="Calibri"/>
                <a:ea typeface="Calibri"/>
                <a:cs typeface="Calibri"/>
                <a:sym typeface="Calibri"/>
              </a:rPr>
              <a:t>Caesar cipher(ROT13) </a:t>
            </a:r>
            <a:r>
              <a:rPr lang="zh-TW" sz="1800">
                <a:solidFill>
                  <a:schemeClr val="lt1"/>
                </a:solidFill>
                <a:latin typeface="Arial"/>
                <a:ea typeface="Arial"/>
                <a:cs typeface="Arial"/>
                <a:sym typeface="Arial"/>
              </a:rPr>
              <a:t>@</a:t>
            </a:r>
            <a:r>
              <a:rPr lang="zh-TW" sz="1800">
                <a:solidFill>
                  <a:schemeClr val="lt1"/>
                </a:solidFill>
                <a:latin typeface="Calibri"/>
                <a:ea typeface="Calibri"/>
                <a:cs typeface="Calibri"/>
                <a:sym typeface="Calibri"/>
              </a:rPr>
              <a:t>Substitution cipher</a:t>
            </a:r>
          </a:p>
        </p:txBody>
      </p:sp>
      <p:pic>
        <p:nvPicPr>
          <p:cNvPr id="180" name="Shape 180" descr="https://upload.wikimedia.org/wikipedia/commons/7/7a/Dancing_men.png"/>
          <p:cNvPicPr preferRelativeResize="0"/>
          <p:nvPr/>
        </p:nvPicPr>
        <p:blipFill rotWithShape="1">
          <a:blip r:embed="rId4">
            <a:alphaModFix/>
          </a:blip>
          <a:srcRect/>
          <a:stretch/>
        </p:blipFill>
        <p:spPr>
          <a:xfrm>
            <a:off x="620468" y="5018929"/>
            <a:ext cx="7037804" cy="894983"/>
          </a:xfrm>
          <a:prstGeom prst="rect">
            <a:avLst/>
          </a:prstGeom>
          <a:noFill/>
          <a:ln>
            <a:noFill/>
          </a:ln>
        </p:spPr>
      </p:pic>
      <p:sp>
        <p:nvSpPr>
          <p:cNvPr id="181" name="Shape 181"/>
          <p:cNvSpPr/>
          <p:nvPr/>
        </p:nvSpPr>
        <p:spPr>
          <a:xfrm>
            <a:off x="213756" y="1447664"/>
            <a:ext cx="3956661" cy="369332"/>
          </a:xfrm>
          <a:prstGeom prst="rect">
            <a:avLst/>
          </a:prstGeom>
          <a:solidFill>
            <a:srgbClr val="E1EFD8"/>
          </a:solid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echo 'Funny{MyfirstCTF}' | tr xyza-w a-z </a:t>
            </a:r>
          </a:p>
        </p:txBody>
      </p:sp>
      <p:sp>
        <p:nvSpPr>
          <p:cNvPr id="182" name="Shape 182"/>
          <p:cNvSpPr/>
          <p:nvPr/>
        </p:nvSpPr>
        <p:spPr>
          <a:xfrm>
            <a:off x="213756" y="2092930"/>
            <a:ext cx="2054537"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Fxqqb{MbiluvwCTF}</a:t>
            </a:r>
          </a:p>
        </p:txBody>
      </p:sp>
      <p:sp>
        <p:nvSpPr>
          <p:cNvPr id="183" name="Shape 183"/>
          <p:cNvSpPr/>
          <p:nvPr/>
        </p:nvSpPr>
        <p:spPr>
          <a:xfrm>
            <a:off x="296780" y="2962974"/>
            <a:ext cx="4155112" cy="369332"/>
          </a:xfrm>
          <a:prstGeom prst="rect">
            <a:avLst/>
          </a:prstGeom>
          <a:solidFill>
            <a:srgbClr val="E1EFD8"/>
          </a:solid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echo 'Fxqqb{MbiluvwCTF}' | tr  a-z xyza-w </a:t>
            </a:r>
          </a:p>
        </p:txBody>
      </p:sp>
      <p:sp>
        <p:nvSpPr>
          <p:cNvPr id="184" name="Shape 184"/>
          <p:cNvSpPr/>
          <p:nvPr/>
        </p:nvSpPr>
        <p:spPr>
          <a:xfrm>
            <a:off x="313504" y="3550676"/>
            <a:ext cx="1908984"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Funny{MyfirstCTF}</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body" idx="1"/>
          </p:nvPr>
        </p:nvSpPr>
        <p:spPr>
          <a:xfrm>
            <a:off x="90425" y="1579418"/>
            <a:ext cx="4054063" cy="4462609"/>
          </a:xfrm>
          <a:prstGeom prst="rect">
            <a:avLst/>
          </a:prstGeom>
          <a:solidFill>
            <a:srgbClr val="FFF2CC"/>
          </a:solidFill>
          <a:ln>
            <a:noFill/>
          </a:ln>
        </p:spPr>
        <p:txBody>
          <a:bodyPr wrap="square" lIns="91425" tIns="45700" rIns="91425" bIns="45700" anchor="t" anchorCtr="0">
            <a:noAutofit/>
          </a:bodyPr>
          <a:lstStyle/>
          <a:p>
            <a:pPr marL="0" marR="0" lvl="0" indent="-114300" algn="l" rtl="0">
              <a:lnSpc>
                <a:spcPct val="70000"/>
              </a:lnSpc>
              <a:spcBef>
                <a:spcPts val="0"/>
              </a:spcBef>
              <a:spcAft>
                <a:spcPts val="0"/>
              </a:spcAft>
              <a:buClr>
                <a:schemeClr val="dk1"/>
              </a:buClr>
              <a:buSzPts val="1800"/>
              <a:buFont typeface="Arial"/>
              <a:buNone/>
            </a:pPr>
            <a:r>
              <a:rPr lang="zh-TW" sz="1800" b="0" i="0" u="none" strike="noStrike" cap="none">
                <a:solidFill>
                  <a:schemeClr val="dk1"/>
                </a:solidFill>
                <a:latin typeface="Calibri"/>
                <a:ea typeface="Calibri"/>
                <a:cs typeface="Calibri"/>
                <a:sym typeface="Calibri"/>
              </a:rPr>
              <a:t>Usage: tr [OPTION]... SET1 [SET2]</a:t>
            </a:r>
          </a:p>
          <a:p>
            <a:pPr marL="0" marR="0" lvl="0" indent="-71120" algn="l" rtl="0">
              <a:lnSpc>
                <a:spcPct val="70000"/>
              </a:lnSpc>
              <a:spcBef>
                <a:spcPts val="1000"/>
              </a:spcBef>
              <a:spcAft>
                <a:spcPts val="0"/>
              </a:spcAft>
              <a:buClr>
                <a:schemeClr val="dk1"/>
              </a:buClr>
              <a:buSzPts val="1120"/>
              <a:buFont typeface="Arial"/>
              <a:buNone/>
            </a:pPr>
            <a:r>
              <a:rPr lang="zh-TW" sz="1120" b="0" i="0" u="none" strike="noStrike" cap="none">
                <a:solidFill>
                  <a:schemeClr val="dk1"/>
                </a:solidFill>
                <a:latin typeface="Calibri"/>
                <a:ea typeface="Calibri"/>
                <a:cs typeface="Calibri"/>
                <a:sym typeface="Calibri"/>
              </a:rPr>
              <a:t>Translate, squeeze, and/or delete characters from standard input,</a:t>
            </a:r>
          </a:p>
          <a:p>
            <a:pPr marL="0" marR="0" lvl="0" indent="-71120" algn="l" rtl="0">
              <a:lnSpc>
                <a:spcPct val="70000"/>
              </a:lnSpc>
              <a:spcBef>
                <a:spcPts val="1000"/>
              </a:spcBef>
              <a:spcAft>
                <a:spcPts val="0"/>
              </a:spcAft>
              <a:buClr>
                <a:schemeClr val="dk1"/>
              </a:buClr>
              <a:buSzPts val="1120"/>
              <a:buFont typeface="Arial"/>
              <a:buNone/>
            </a:pPr>
            <a:r>
              <a:rPr lang="zh-TW" sz="1120" b="0" i="0" u="none" strike="noStrike" cap="none">
                <a:solidFill>
                  <a:schemeClr val="dk1"/>
                </a:solidFill>
                <a:latin typeface="Calibri"/>
                <a:ea typeface="Calibri"/>
                <a:cs typeface="Calibri"/>
                <a:sym typeface="Calibri"/>
              </a:rPr>
              <a:t>writing to standard output.</a:t>
            </a:r>
          </a:p>
          <a:p>
            <a:pPr marL="0" marR="0" lvl="0" indent="-71120" algn="l" rtl="0">
              <a:lnSpc>
                <a:spcPct val="70000"/>
              </a:lnSpc>
              <a:spcBef>
                <a:spcPts val="1000"/>
              </a:spcBef>
              <a:spcAft>
                <a:spcPts val="0"/>
              </a:spcAft>
              <a:buClr>
                <a:schemeClr val="dk1"/>
              </a:buClr>
              <a:buSzPts val="1120"/>
              <a:buFont typeface="Arial"/>
              <a:buNone/>
            </a:pPr>
            <a:endParaRPr sz="1120" b="0" i="0" u="none" strike="noStrike" cap="none">
              <a:solidFill>
                <a:schemeClr val="dk1"/>
              </a:solidFill>
              <a:latin typeface="Calibri"/>
              <a:ea typeface="Calibri"/>
              <a:cs typeface="Calibri"/>
              <a:sym typeface="Calibri"/>
            </a:endParaRPr>
          </a:p>
          <a:p>
            <a:pPr marL="0" marR="0" lvl="0" indent="-71120" algn="l" rtl="0">
              <a:lnSpc>
                <a:spcPct val="70000"/>
              </a:lnSpc>
              <a:spcBef>
                <a:spcPts val="1000"/>
              </a:spcBef>
              <a:spcAft>
                <a:spcPts val="0"/>
              </a:spcAft>
              <a:buClr>
                <a:schemeClr val="dk1"/>
              </a:buClr>
              <a:buSzPts val="1120"/>
              <a:buFont typeface="Arial"/>
              <a:buNone/>
            </a:pPr>
            <a:r>
              <a:rPr lang="zh-TW" sz="1120" b="0" i="0" u="none" strike="noStrike" cap="none">
                <a:solidFill>
                  <a:schemeClr val="dk1"/>
                </a:solidFill>
                <a:latin typeface="Calibri"/>
                <a:ea typeface="Calibri"/>
                <a:cs typeface="Calibri"/>
                <a:sym typeface="Calibri"/>
              </a:rPr>
              <a:t>  -c, -C, --complement    use the complement of SET1</a:t>
            </a:r>
          </a:p>
          <a:p>
            <a:pPr marL="0" marR="0" lvl="0" indent="-71120" algn="l" rtl="0">
              <a:lnSpc>
                <a:spcPct val="70000"/>
              </a:lnSpc>
              <a:spcBef>
                <a:spcPts val="1000"/>
              </a:spcBef>
              <a:spcAft>
                <a:spcPts val="0"/>
              </a:spcAft>
              <a:buClr>
                <a:schemeClr val="dk1"/>
              </a:buClr>
              <a:buSzPts val="1120"/>
              <a:buFont typeface="Arial"/>
              <a:buNone/>
            </a:pPr>
            <a:r>
              <a:rPr lang="zh-TW" sz="1120" b="0" i="0" u="none" strike="noStrike" cap="none">
                <a:solidFill>
                  <a:schemeClr val="dk1"/>
                </a:solidFill>
                <a:latin typeface="Calibri"/>
                <a:ea typeface="Calibri"/>
                <a:cs typeface="Calibri"/>
                <a:sym typeface="Calibri"/>
              </a:rPr>
              <a:t>  -d, --delete            delete characters in SET1, do not translate</a:t>
            </a:r>
          </a:p>
          <a:p>
            <a:pPr marL="0" marR="0" lvl="0" indent="-71120" algn="l" rtl="0">
              <a:lnSpc>
                <a:spcPct val="70000"/>
              </a:lnSpc>
              <a:spcBef>
                <a:spcPts val="1000"/>
              </a:spcBef>
              <a:spcAft>
                <a:spcPts val="0"/>
              </a:spcAft>
              <a:buClr>
                <a:schemeClr val="dk1"/>
              </a:buClr>
              <a:buSzPts val="1120"/>
              <a:buFont typeface="Arial"/>
              <a:buNone/>
            </a:pPr>
            <a:r>
              <a:rPr lang="zh-TW" sz="1120" b="0" i="0" u="none" strike="noStrike" cap="none">
                <a:solidFill>
                  <a:schemeClr val="dk1"/>
                </a:solidFill>
                <a:latin typeface="Calibri"/>
                <a:ea typeface="Calibri"/>
                <a:cs typeface="Calibri"/>
                <a:sym typeface="Calibri"/>
              </a:rPr>
              <a:t>  -s, --squeeze-repeats   replace each sequence of a repeated character that is listed in the last specified SET, with a single occurrence of that character</a:t>
            </a:r>
          </a:p>
          <a:p>
            <a:pPr marL="0" marR="0" lvl="0" indent="-71120" algn="l" rtl="0">
              <a:lnSpc>
                <a:spcPct val="70000"/>
              </a:lnSpc>
              <a:spcBef>
                <a:spcPts val="1000"/>
              </a:spcBef>
              <a:spcAft>
                <a:spcPts val="0"/>
              </a:spcAft>
              <a:buClr>
                <a:schemeClr val="dk1"/>
              </a:buClr>
              <a:buSzPts val="1120"/>
              <a:buFont typeface="Arial"/>
              <a:buNone/>
            </a:pPr>
            <a:r>
              <a:rPr lang="zh-TW" sz="1120" b="0" i="0" u="none" strike="noStrike" cap="none">
                <a:solidFill>
                  <a:schemeClr val="dk1"/>
                </a:solidFill>
                <a:latin typeface="Calibri"/>
                <a:ea typeface="Calibri"/>
                <a:cs typeface="Calibri"/>
                <a:sym typeface="Calibri"/>
              </a:rPr>
              <a:t>  -t, --truncate-set1     first truncate SET1 to length of SET2</a:t>
            </a:r>
          </a:p>
          <a:p>
            <a:pPr marL="0" marR="0" lvl="0" indent="-71120" algn="l" rtl="0">
              <a:lnSpc>
                <a:spcPct val="70000"/>
              </a:lnSpc>
              <a:spcBef>
                <a:spcPts val="1000"/>
              </a:spcBef>
              <a:spcAft>
                <a:spcPts val="0"/>
              </a:spcAft>
              <a:buClr>
                <a:schemeClr val="dk1"/>
              </a:buClr>
              <a:buSzPts val="1120"/>
              <a:buFont typeface="Arial"/>
              <a:buNone/>
            </a:pPr>
            <a:r>
              <a:rPr lang="zh-TW" sz="1120" b="0" i="0" u="none" strike="noStrike" cap="none">
                <a:solidFill>
                  <a:schemeClr val="dk1"/>
                </a:solidFill>
                <a:latin typeface="Calibri"/>
                <a:ea typeface="Calibri"/>
                <a:cs typeface="Calibri"/>
                <a:sym typeface="Calibri"/>
              </a:rPr>
              <a:t>      --help     display this help and exit</a:t>
            </a:r>
          </a:p>
          <a:p>
            <a:pPr marL="0" marR="0" lvl="0" indent="-71120" algn="l" rtl="0">
              <a:lnSpc>
                <a:spcPct val="70000"/>
              </a:lnSpc>
              <a:spcBef>
                <a:spcPts val="1000"/>
              </a:spcBef>
              <a:spcAft>
                <a:spcPts val="0"/>
              </a:spcAft>
              <a:buClr>
                <a:schemeClr val="dk1"/>
              </a:buClr>
              <a:buSzPts val="1120"/>
              <a:buFont typeface="Arial"/>
              <a:buNone/>
            </a:pPr>
            <a:r>
              <a:rPr lang="zh-TW" sz="1120" b="0" i="0" u="none" strike="noStrike" cap="none">
                <a:solidFill>
                  <a:schemeClr val="dk1"/>
                </a:solidFill>
                <a:latin typeface="Calibri"/>
                <a:ea typeface="Calibri"/>
                <a:cs typeface="Calibri"/>
                <a:sym typeface="Calibri"/>
              </a:rPr>
              <a:t>      --version  output version information and exit</a:t>
            </a:r>
          </a:p>
          <a:p>
            <a:pPr marL="0" marR="0" lvl="0" indent="-71120" algn="l" rtl="0">
              <a:lnSpc>
                <a:spcPct val="70000"/>
              </a:lnSpc>
              <a:spcBef>
                <a:spcPts val="1000"/>
              </a:spcBef>
              <a:spcAft>
                <a:spcPts val="0"/>
              </a:spcAft>
              <a:buClr>
                <a:schemeClr val="dk1"/>
              </a:buClr>
              <a:buSzPts val="1120"/>
              <a:buFont typeface="Arial"/>
              <a:buNone/>
            </a:pPr>
            <a:endParaRPr sz="1120" b="0" i="0" u="none" strike="noStrike" cap="none">
              <a:solidFill>
                <a:schemeClr val="dk1"/>
              </a:solidFill>
              <a:latin typeface="Calibri"/>
              <a:ea typeface="Calibri"/>
              <a:cs typeface="Calibri"/>
              <a:sym typeface="Calibri"/>
            </a:endParaRPr>
          </a:p>
          <a:p>
            <a:pPr marL="0" marR="0" lvl="0" indent="-127000" algn="l" rtl="0">
              <a:lnSpc>
                <a:spcPct val="70000"/>
              </a:lnSpc>
              <a:spcBef>
                <a:spcPts val="1000"/>
              </a:spcBef>
              <a:spcAft>
                <a:spcPts val="0"/>
              </a:spcAft>
              <a:buClr>
                <a:srgbClr val="FF0000"/>
              </a:buClr>
              <a:buSzPts val="2000"/>
              <a:buFont typeface="Arial"/>
              <a:buNone/>
            </a:pPr>
            <a:r>
              <a:rPr lang="zh-TW" sz="2000" b="0" i="0" u="none" strike="noStrike" cap="none">
                <a:solidFill>
                  <a:srgbClr val="FF0000"/>
                </a:solidFill>
                <a:latin typeface="Calibri"/>
                <a:ea typeface="Calibri"/>
                <a:cs typeface="Calibri"/>
                <a:sym typeface="Calibri"/>
              </a:rPr>
              <a:t>SETs are specified as strings of characters.  </a:t>
            </a:r>
          </a:p>
          <a:p>
            <a:pPr marL="0" marR="0" lvl="0" indent="-71120" algn="l" rtl="0">
              <a:lnSpc>
                <a:spcPct val="70000"/>
              </a:lnSpc>
              <a:spcBef>
                <a:spcPts val="1000"/>
              </a:spcBef>
              <a:spcAft>
                <a:spcPts val="0"/>
              </a:spcAft>
              <a:buClr>
                <a:schemeClr val="dk1"/>
              </a:buClr>
              <a:buSzPts val="1120"/>
              <a:buFont typeface="Arial"/>
              <a:buNone/>
            </a:pPr>
            <a:r>
              <a:rPr lang="zh-TW" sz="1120" b="0" i="0" u="none" strike="noStrike" cap="none">
                <a:solidFill>
                  <a:schemeClr val="dk1"/>
                </a:solidFill>
                <a:latin typeface="Calibri"/>
                <a:ea typeface="Calibri"/>
                <a:cs typeface="Calibri"/>
                <a:sym typeface="Calibri"/>
              </a:rPr>
              <a:t>Most represent themselves.</a:t>
            </a:r>
          </a:p>
          <a:p>
            <a:pPr marL="0" marR="0" lvl="0" indent="-71120" algn="l" rtl="0">
              <a:lnSpc>
                <a:spcPct val="70000"/>
              </a:lnSpc>
              <a:spcBef>
                <a:spcPts val="1000"/>
              </a:spcBef>
              <a:spcAft>
                <a:spcPts val="0"/>
              </a:spcAft>
              <a:buClr>
                <a:schemeClr val="dk1"/>
              </a:buClr>
              <a:buSzPts val="1120"/>
              <a:buFont typeface="Arial"/>
              <a:buNone/>
            </a:pPr>
            <a:r>
              <a:rPr lang="zh-TW" sz="1120" b="0" i="0" u="none" strike="noStrike" cap="none">
                <a:solidFill>
                  <a:schemeClr val="dk1"/>
                </a:solidFill>
                <a:latin typeface="Calibri"/>
                <a:ea typeface="Calibri"/>
                <a:cs typeface="Calibri"/>
                <a:sym typeface="Calibri"/>
              </a:rPr>
              <a:t>Interpreted sequences are:</a:t>
            </a:r>
          </a:p>
          <a:p>
            <a:pPr marL="228600" marR="0" lvl="0" indent="-228600" algn="l" rtl="0">
              <a:lnSpc>
                <a:spcPct val="70000"/>
              </a:lnSpc>
              <a:spcBef>
                <a:spcPts val="1000"/>
              </a:spcBef>
              <a:buClr>
                <a:schemeClr val="dk1"/>
              </a:buClr>
              <a:buSzPts val="1120"/>
              <a:buFont typeface="Arial"/>
              <a:buNone/>
            </a:pPr>
            <a:endParaRPr sz="1120" b="0" i="0" u="none" strike="noStrike" cap="none">
              <a:solidFill>
                <a:schemeClr val="dk1"/>
              </a:solidFill>
              <a:latin typeface="Calibri"/>
              <a:ea typeface="Calibri"/>
              <a:cs typeface="Calibri"/>
              <a:sym typeface="Calibri"/>
            </a:endParaRPr>
          </a:p>
        </p:txBody>
      </p:sp>
      <p:sp>
        <p:nvSpPr>
          <p:cNvPr id="190" name="Shape 190"/>
          <p:cNvSpPr/>
          <p:nvPr/>
        </p:nvSpPr>
        <p:spPr>
          <a:xfrm>
            <a:off x="4144488" y="1067926"/>
            <a:ext cx="4909087" cy="4801314"/>
          </a:xfrm>
          <a:prstGeom prst="rect">
            <a:avLst/>
          </a:prstGeom>
          <a:solidFill>
            <a:srgbClr val="E1EFD8"/>
          </a:solid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 </a:t>
            </a:r>
            <a:r>
              <a:rPr lang="zh-TW" sz="1200">
                <a:solidFill>
                  <a:schemeClr val="dk1"/>
                </a:solidFill>
                <a:latin typeface="Calibri"/>
                <a:ea typeface="Calibri"/>
                <a:cs typeface="Calibri"/>
                <a:sym typeface="Calibri"/>
              </a:rPr>
              <a:t>\NNN            character with octal value NNN (1 to 3 octal digits)</a:t>
            </a:r>
          </a:p>
          <a:p>
            <a:pPr marL="0" marR="0" lvl="0" indent="0" algn="l" rtl="0">
              <a:spcBef>
                <a:spcPts val="0"/>
              </a:spcBef>
              <a:buNone/>
            </a:pPr>
            <a:r>
              <a:rPr lang="zh-TW" sz="1200">
                <a:solidFill>
                  <a:schemeClr val="dk1"/>
                </a:solidFill>
                <a:latin typeface="Calibri"/>
                <a:ea typeface="Calibri"/>
                <a:cs typeface="Calibri"/>
                <a:sym typeface="Calibri"/>
              </a:rPr>
              <a:t>  \\              backslash</a:t>
            </a:r>
          </a:p>
          <a:p>
            <a:pPr marL="0" marR="0" lvl="0" indent="0" algn="l" rtl="0">
              <a:spcBef>
                <a:spcPts val="0"/>
              </a:spcBef>
              <a:buNone/>
            </a:pPr>
            <a:r>
              <a:rPr lang="zh-TW" sz="1200">
                <a:solidFill>
                  <a:schemeClr val="dk1"/>
                </a:solidFill>
                <a:latin typeface="Calibri"/>
                <a:ea typeface="Calibri"/>
                <a:cs typeface="Calibri"/>
                <a:sym typeface="Calibri"/>
              </a:rPr>
              <a:t>  \a              audible BEL</a:t>
            </a:r>
          </a:p>
          <a:p>
            <a:pPr marL="0" marR="0" lvl="0" indent="0" algn="l" rtl="0">
              <a:spcBef>
                <a:spcPts val="0"/>
              </a:spcBef>
              <a:buNone/>
            </a:pPr>
            <a:r>
              <a:rPr lang="zh-TW" sz="1200">
                <a:solidFill>
                  <a:schemeClr val="dk1"/>
                </a:solidFill>
                <a:latin typeface="Calibri"/>
                <a:ea typeface="Calibri"/>
                <a:cs typeface="Calibri"/>
                <a:sym typeface="Calibri"/>
              </a:rPr>
              <a:t>  \b              backspace</a:t>
            </a:r>
          </a:p>
          <a:p>
            <a:pPr marL="0" marR="0" lvl="0" indent="0" algn="l" rtl="0">
              <a:spcBef>
                <a:spcPts val="0"/>
              </a:spcBef>
              <a:buNone/>
            </a:pPr>
            <a:r>
              <a:rPr lang="zh-TW" sz="1200">
                <a:solidFill>
                  <a:schemeClr val="dk1"/>
                </a:solidFill>
                <a:latin typeface="Calibri"/>
                <a:ea typeface="Calibri"/>
                <a:cs typeface="Calibri"/>
                <a:sym typeface="Calibri"/>
              </a:rPr>
              <a:t>  \f              form feed</a:t>
            </a:r>
          </a:p>
          <a:p>
            <a:pPr marL="0" marR="0" lvl="0" indent="0" algn="l" rtl="0">
              <a:spcBef>
                <a:spcPts val="0"/>
              </a:spcBef>
              <a:buNone/>
            </a:pPr>
            <a:r>
              <a:rPr lang="zh-TW" sz="1200">
                <a:solidFill>
                  <a:schemeClr val="dk1"/>
                </a:solidFill>
                <a:latin typeface="Calibri"/>
                <a:ea typeface="Calibri"/>
                <a:cs typeface="Calibri"/>
                <a:sym typeface="Calibri"/>
              </a:rPr>
              <a:t>  \n              new line</a:t>
            </a:r>
          </a:p>
          <a:p>
            <a:pPr marL="0" marR="0" lvl="0" indent="0" algn="l" rtl="0">
              <a:spcBef>
                <a:spcPts val="0"/>
              </a:spcBef>
              <a:buNone/>
            </a:pPr>
            <a:r>
              <a:rPr lang="zh-TW" sz="1200">
                <a:solidFill>
                  <a:schemeClr val="dk1"/>
                </a:solidFill>
                <a:latin typeface="Calibri"/>
                <a:ea typeface="Calibri"/>
                <a:cs typeface="Calibri"/>
                <a:sym typeface="Calibri"/>
              </a:rPr>
              <a:t>  \r              return</a:t>
            </a:r>
          </a:p>
          <a:p>
            <a:pPr marL="0" marR="0" lvl="0" indent="0" algn="l" rtl="0">
              <a:spcBef>
                <a:spcPts val="0"/>
              </a:spcBef>
              <a:buNone/>
            </a:pPr>
            <a:r>
              <a:rPr lang="zh-TW" sz="1200">
                <a:solidFill>
                  <a:schemeClr val="dk1"/>
                </a:solidFill>
                <a:latin typeface="Calibri"/>
                <a:ea typeface="Calibri"/>
                <a:cs typeface="Calibri"/>
                <a:sym typeface="Calibri"/>
              </a:rPr>
              <a:t>  \t              horizontal tab</a:t>
            </a:r>
          </a:p>
          <a:p>
            <a:pPr marL="0" marR="0" lvl="0" indent="0" algn="l" rtl="0">
              <a:spcBef>
                <a:spcPts val="0"/>
              </a:spcBef>
              <a:buNone/>
            </a:pPr>
            <a:r>
              <a:rPr lang="zh-TW" sz="1200">
                <a:solidFill>
                  <a:schemeClr val="dk1"/>
                </a:solidFill>
                <a:latin typeface="Calibri"/>
                <a:ea typeface="Calibri"/>
                <a:cs typeface="Calibri"/>
                <a:sym typeface="Calibri"/>
              </a:rPr>
              <a:t>  \v              vertical tab</a:t>
            </a:r>
          </a:p>
          <a:p>
            <a:pPr marL="0" marR="0" lvl="0" indent="0" algn="l" rtl="0">
              <a:spcBef>
                <a:spcPts val="0"/>
              </a:spcBef>
              <a:buNone/>
            </a:pPr>
            <a:r>
              <a:rPr lang="zh-TW" sz="1200" b="1">
                <a:solidFill>
                  <a:srgbClr val="FF0000"/>
                </a:solidFill>
                <a:latin typeface="Calibri"/>
                <a:ea typeface="Calibri"/>
                <a:cs typeface="Calibri"/>
                <a:sym typeface="Calibri"/>
              </a:rPr>
              <a:t>  CHAR1-CHAR2     all characters from CHAR1 to CHAR2 in ascending order</a:t>
            </a:r>
          </a:p>
          <a:p>
            <a:pPr marL="0" marR="0" lvl="0" indent="0" algn="l" rtl="0">
              <a:spcBef>
                <a:spcPts val="0"/>
              </a:spcBef>
              <a:buNone/>
            </a:pPr>
            <a:r>
              <a:rPr lang="zh-TW" sz="1200">
                <a:solidFill>
                  <a:schemeClr val="dk1"/>
                </a:solidFill>
                <a:latin typeface="Calibri"/>
                <a:ea typeface="Calibri"/>
                <a:cs typeface="Calibri"/>
                <a:sym typeface="Calibri"/>
              </a:rPr>
              <a:t>  [CHAR*]         in SET2, copies of CHAR until length of SET1</a:t>
            </a:r>
          </a:p>
          <a:p>
            <a:pPr marL="0" marR="0" lvl="0" indent="0" algn="l" rtl="0">
              <a:spcBef>
                <a:spcPts val="0"/>
              </a:spcBef>
              <a:buNone/>
            </a:pPr>
            <a:r>
              <a:rPr lang="zh-TW" sz="1200">
                <a:solidFill>
                  <a:schemeClr val="dk1"/>
                </a:solidFill>
                <a:latin typeface="Calibri"/>
                <a:ea typeface="Calibri"/>
                <a:cs typeface="Calibri"/>
                <a:sym typeface="Calibri"/>
              </a:rPr>
              <a:t>  [CHAR*REPEAT]   REPEAT copies of CHAR, REPEAT octal if starting with 0</a:t>
            </a:r>
          </a:p>
          <a:p>
            <a:pPr marL="0" marR="0" lvl="0" indent="0" algn="l" rtl="0">
              <a:spcBef>
                <a:spcPts val="0"/>
              </a:spcBef>
              <a:buNone/>
            </a:pPr>
            <a:r>
              <a:rPr lang="zh-TW" sz="1200">
                <a:solidFill>
                  <a:schemeClr val="dk1"/>
                </a:solidFill>
                <a:latin typeface="Calibri"/>
                <a:ea typeface="Calibri"/>
                <a:cs typeface="Calibri"/>
                <a:sym typeface="Calibri"/>
              </a:rPr>
              <a:t>  [:alnum:]       all letters and digits</a:t>
            </a:r>
          </a:p>
          <a:p>
            <a:pPr marL="0" marR="0" lvl="0" indent="0" algn="l" rtl="0">
              <a:spcBef>
                <a:spcPts val="0"/>
              </a:spcBef>
              <a:buNone/>
            </a:pPr>
            <a:r>
              <a:rPr lang="zh-TW" sz="1200">
                <a:solidFill>
                  <a:schemeClr val="dk1"/>
                </a:solidFill>
                <a:latin typeface="Calibri"/>
                <a:ea typeface="Calibri"/>
                <a:cs typeface="Calibri"/>
                <a:sym typeface="Calibri"/>
              </a:rPr>
              <a:t>  [:alpha:]       all letters</a:t>
            </a:r>
          </a:p>
          <a:p>
            <a:pPr marL="0" marR="0" lvl="0" indent="0" algn="l" rtl="0">
              <a:spcBef>
                <a:spcPts val="0"/>
              </a:spcBef>
              <a:buNone/>
            </a:pPr>
            <a:r>
              <a:rPr lang="zh-TW" sz="1200">
                <a:solidFill>
                  <a:schemeClr val="dk1"/>
                </a:solidFill>
                <a:latin typeface="Calibri"/>
                <a:ea typeface="Calibri"/>
                <a:cs typeface="Calibri"/>
                <a:sym typeface="Calibri"/>
              </a:rPr>
              <a:t>  [:blank:]       all horizontal whitespace</a:t>
            </a:r>
          </a:p>
          <a:p>
            <a:pPr marL="0" marR="0" lvl="0" indent="0" algn="l" rtl="0">
              <a:spcBef>
                <a:spcPts val="0"/>
              </a:spcBef>
              <a:buNone/>
            </a:pPr>
            <a:r>
              <a:rPr lang="zh-TW" sz="1200">
                <a:solidFill>
                  <a:schemeClr val="dk1"/>
                </a:solidFill>
                <a:latin typeface="Calibri"/>
                <a:ea typeface="Calibri"/>
                <a:cs typeface="Calibri"/>
                <a:sym typeface="Calibri"/>
              </a:rPr>
              <a:t>  [:cntrl:]       all control characters</a:t>
            </a:r>
          </a:p>
          <a:p>
            <a:pPr marL="0" marR="0" lvl="0" indent="0" algn="l" rtl="0">
              <a:spcBef>
                <a:spcPts val="0"/>
              </a:spcBef>
              <a:buNone/>
            </a:pPr>
            <a:r>
              <a:rPr lang="zh-TW" sz="1200">
                <a:solidFill>
                  <a:schemeClr val="dk1"/>
                </a:solidFill>
                <a:latin typeface="Calibri"/>
                <a:ea typeface="Calibri"/>
                <a:cs typeface="Calibri"/>
                <a:sym typeface="Calibri"/>
              </a:rPr>
              <a:t>  [:digit:]       all digits</a:t>
            </a:r>
          </a:p>
          <a:p>
            <a:pPr marL="0" marR="0" lvl="0" indent="0" algn="l" rtl="0">
              <a:spcBef>
                <a:spcPts val="0"/>
              </a:spcBef>
              <a:buNone/>
            </a:pPr>
            <a:r>
              <a:rPr lang="zh-TW" sz="1200">
                <a:solidFill>
                  <a:schemeClr val="dk1"/>
                </a:solidFill>
                <a:latin typeface="Calibri"/>
                <a:ea typeface="Calibri"/>
                <a:cs typeface="Calibri"/>
                <a:sym typeface="Calibri"/>
              </a:rPr>
              <a:t>  [:graph:]       all printable characters, not including space</a:t>
            </a:r>
          </a:p>
          <a:p>
            <a:pPr marL="0" marR="0" lvl="0" indent="0" algn="l" rtl="0">
              <a:spcBef>
                <a:spcPts val="0"/>
              </a:spcBef>
              <a:buNone/>
            </a:pPr>
            <a:r>
              <a:rPr lang="zh-TW" sz="1200">
                <a:solidFill>
                  <a:schemeClr val="dk1"/>
                </a:solidFill>
                <a:latin typeface="Calibri"/>
                <a:ea typeface="Calibri"/>
                <a:cs typeface="Calibri"/>
                <a:sym typeface="Calibri"/>
              </a:rPr>
              <a:t>  [:lower:]       all lower case letters</a:t>
            </a:r>
          </a:p>
          <a:p>
            <a:pPr marL="0" marR="0" lvl="0" indent="0" algn="l" rtl="0">
              <a:spcBef>
                <a:spcPts val="0"/>
              </a:spcBef>
              <a:buNone/>
            </a:pPr>
            <a:r>
              <a:rPr lang="zh-TW" sz="1200">
                <a:solidFill>
                  <a:schemeClr val="dk1"/>
                </a:solidFill>
                <a:latin typeface="Calibri"/>
                <a:ea typeface="Calibri"/>
                <a:cs typeface="Calibri"/>
                <a:sym typeface="Calibri"/>
              </a:rPr>
              <a:t>  [:print:]       all printable characters, including space</a:t>
            </a:r>
          </a:p>
          <a:p>
            <a:pPr marL="0" marR="0" lvl="0" indent="0" algn="l" rtl="0">
              <a:spcBef>
                <a:spcPts val="0"/>
              </a:spcBef>
              <a:buNone/>
            </a:pPr>
            <a:r>
              <a:rPr lang="zh-TW" sz="1200">
                <a:solidFill>
                  <a:schemeClr val="dk1"/>
                </a:solidFill>
                <a:latin typeface="Calibri"/>
                <a:ea typeface="Calibri"/>
                <a:cs typeface="Calibri"/>
                <a:sym typeface="Calibri"/>
              </a:rPr>
              <a:t>  [:punct:]       all punctuation characters</a:t>
            </a:r>
          </a:p>
          <a:p>
            <a:pPr marL="0" marR="0" lvl="0" indent="0" algn="l" rtl="0">
              <a:spcBef>
                <a:spcPts val="0"/>
              </a:spcBef>
              <a:buNone/>
            </a:pPr>
            <a:r>
              <a:rPr lang="zh-TW" sz="1200">
                <a:solidFill>
                  <a:schemeClr val="dk1"/>
                </a:solidFill>
                <a:latin typeface="Calibri"/>
                <a:ea typeface="Calibri"/>
                <a:cs typeface="Calibri"/>
                <a:sym typeface="Calibri"/>
              </a:rPr>
              <a:t>  [:space:]       all horizontal or vertical whitespace</a:t>
            </a:r>
          </a:p>
          <a:p>
            <a:pPr marL="0" marR="0" lvl="0" indent="0" algn="l" rtl="0">
              <a:spcBef>
                <a:spcPts val="0"/>
              </a:spcBef>
              <a:buNone/>
            </a:pPr>
            <a:r>
              <a:rPr lang="zh-TW" sz="1200">
                <a:solidFill>
                  <a:schemeClr val="dk1"/>
                </a:solidFill>
                <a:latin typeface="Calibri"/>
                <a:ea typeface="Calibri"/>
                <a:cs typeface="Calibri"/>
                <a:sym typeface="Calibri"/>
              </a:rPr>
              <a:t>  [:upper:]       all upper case letters</a:t>
            </a:r>
          </a:p>
          <a:p>
            <a:pPr marL="0" marR="0" lvl="0" indent="0" algn="l" rtl="0">
              <a:spcBef>
                <a:spcPts val="0"/>
              </a:spcBef>
              <a:buNone/>
            </a:pPr>
            <a:r>
              <a:rPr lang="zh-TW" sz="1200">
                <a:solidFill>
                  <a:schemeClr val="dk1"/>
                </a:solidFill>
                <a:latin typeface="Calibri"/>
                <a:ea typeface="Calibri"/>
                <a:cs typeface="Calibri"/>
                <a:sym typeface="Calibri"/>
              </a:rPr>
              <a:t>  [:xdigit:]      all hexadecimal digits</a:t>
            </a:r>
          </a:p>
          <a:p>
            <a:pPr marL="0" marR="0" lvl="0" indent="0" algn="l" rtl="0">
              <a:spcBef>
                <a:spcPts val="0"/>
              </a:spcBef>
              <a:buNone/>
            </a:pPr>
            <a:r>
              <a:rPr lang="zh-TW" sz="1200">
                <a:solidFill>
                  <a:schemeClr val="dk1"/>
                </a:solidFill>
                <a:latin typeface="Calibri"/>
                <a:ea typeface="Calibri"/>
                <a:cs typeface="Calibri"/>
                <a:sym typeface="Calibri"/>
              </a:rPr>
              <a:t>  [=CHAR=]        all characters which are equivalent to CHAR</a:t>
            </a:r>
          </a:p>
        </p:txBody>
      </p:sp>
      <p:sp>
        <p:nvSpPr>
          <p:cNvPr id="191" name="Shape 191"/>
          <p:cNvSpPr/>
          <p:nvPr/>
        </p:nvSpPr>
        <p:spPr>
          <a:xfrm>
            <a:off x="0" y="0"/>
            <a:ext cx="9144000" cy="783771"/>
          </a:xfrm>
          <a:prstGeom prst="rect">
            <a:avLst/>
          </a:prstGeom>
          <a:solidFill>
            <a:srgbClr val="7F6000"/>
          </a:solidFill>
          <a:ln>
            <a:noFill/>
          </a:ln>
        </p:spPr>
        <p:txBody>
          <a:bodyPr wrap="square" lIns="91425" tIns="45700" rIns="91425" bIns="45700" anchor="ctr" anchorCtr="0">
            <a:noAutofit/>
          </a:bodyPr>
          <a:lstStyle/>
          <a:p>
            <a:pPr marL="0" marR="0" lvl="0" indent="0" algn="l" rtl="0">
              <a:spcBef>
                <a:spcPts val="0"/>
              </a:spcBef>
              <a:buNone/>
            </a:pPr>
            <a:r>
              <a:rPr lang="zh-TW" sz="4000">
                <a:solidFill>
                  <a:schemeClr val="lt1"/>
                </a:solidFill>
                <a:latin typeface="Calibri"/>
                <a:ea typeface="Calibri"/>
                <a:cs typeface="Calibri"/>
                <a:sym typeface="Calibri"/>
              </a:rPr>
              <a:t>tr --help</a:t>
            </a:r>
          </a:p>
          <a:p>
            <a:pPr marL="0" marR="0" lvl="0" indent="0" algn="ctr" rtl="0">
              <a:spcBef>
                <a:spcPts val="0"/>
              </a:spcBef>
              <a:buNone/>
            </a:pPr>
            <a:endParaRPr sz="18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628650" y="365126"/>
            <a:ext cx="78867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ts val="4400"/>
              <a:buFont typeface="Calibri"/>
              <a:buNone/>
            </a:pPr>
            <a:endParaRPr sz="4400" b="0" i="0" u="none" strike="noStrike" cap="none">
              <a:solidFill>
                <a:schemeClr val="dk1"/>
              </a:solidFill>
              <a:latin typeface="Calibri"/>
              <a:ea typeface="Calibri"/>
              <a:cs typeface="Calibri"/>
              <a:sym typeface="Calibri"/>
            </a:endParaRPr>
          </a:p>
        </p:txBody>
      </p:sp>
      <p:sp>
        <p:nvSpPr>
          <p:cNvPr id="197" name="Shape 197"/>
          <p:cNvSpPr/>
          <p:nvPr/>
        </p:nvSpPr>
        <p:spPr>
          <a:xfrm>
            <a:off x="0" y="0"/>
            <a:ext cx="9144000" cy="4419600"/>
          </a:xfrm>
          <a:prstGeom prst="wedgeRectCallout">
            <a:avLst>
              <a:gd name="adj1" fmla="val -20833"/>
              <a:gd name="adj2" fmla="val 62500"/>
            </a:avLst>
          </a:prstGeom>
          <a:solidFill>
            <a:srgbClr val="FF0000"/>
          </a:solidFill>
          <a:ln>
            <a:noFill/>
          </a:ln>
        </p:spPr>
        <p:txBody>
          <a:bodyPr wrap="square" lIns="91425" tIns="45700" rIns="91425" bIns="45700" anchor="ctr" anchorCtr="0">
            <a:noAutofit/>
          </a:bodyPr>
          <a:lstStyle/>
          <a:p>
            <a:pPr marL="0" marR="0" lvl="0" indent="0" algn="ctr" rtl="0">
              <a:spcBef>
                <a:spcPts val="0"/>
              </a:spcBef>
              <a:buNone/>
            </a:pPr>
            <a:r>
              <a:rPr lang="zh-TW" sz="3600" dirty="0">
                <a:solidFill>
                  <a:schemeClr val="lt1"/>
                </a:solidFill>
                <a:latin typeface="Calibri"/>
                <a:ea typeface="Calibri"/>
                <a:cs typeface="Calibri"/>
                <a:sym typeface="Calibri"/>
              </a:rPr>
              <a:t>CTF- cryptography </a:t>
            </a:r>
          </a:p>
          <a:p>
            <a:pPr marL="0" marR="0" lvl="0" indent="0" algn="ctr" rtl="0">
              <a:spcBef>
                <a:spcPts val="0"/>
              </a:spcBef>
              <a:buNone/>
            </a:pPr>
            <a:endParaRPr sz="3600" dirty="0">
              <a:solidFill>
                <a:schemeClr val="lt1"/>
              </a:solidFill>
              <a:latin typeface="Calibri"/>
              <a:ea typeface="Calibri"/>
              <a:cs typeface="Calibri"/>
              <a:sym typeface="Calibri"/>
            </a:endParaRPr>
          </a:p>
          <a:p>
            <a:pPr marL="0" marR="0" lvl="0" indent="0" algn="ctr" rtl="0">
              <a:spcBef>
                <a:spcPts val="0"/>
              </a:spcBef>
              <a:buNone/>
            </a:pPr>
            <a:r>
              <a:rPr lang="zh-TW" sz="2700" dirty="0">
                <a:solidFill>
                  <a:schemeClr val="lt1"/>
                </a:solidFill>
                <a:latin typeface="Calibri"/>
                <a:ea typeface="Calibri"/>
                <a:cs typeface="Calibri"/>
                <a:sym typeface="Calibri"/>
              </a:rPr>
              <a:t>ABCTF 2016 : ceasar-salad-10</a:t>
            </a:r>
          </a:p>
          <a:p>
            <a:pPr marL="0" marR="0" lvl="0" indent="0" algn="ctr" rtl="0">
              <a:spcBef>
                <a:spcPts val="0"/>
              </a:spcBef>
              <a:buNone/>
            </a:pPr>
            <a:endParaRPr sz="2700" dirty="0">
              <a:solidFill>
                <a:schemeClr val="lt1"/>
              </a:solidFill>
              <a:latin typeface="Calibri"/>
              <a:ea typeface="Calibri"/>
              <a:cs typeface="Calibri"/>
              <a:sym typeface="Calibri"/>
            </a:endParaRPr>
          </a:p>
          <a:p>
            <a:pPr marL="0" marR="0" lvl="0" indent="0" algn="ctr" rtl="0">
              <a:spcBef>
                <a:spcPts val="0"/>
              </a:spcBef>
              <a:buNone/>
            </a:pPr>
            <a:r>
              <a:rPr lang="zh-TW" sz="1800" b="1" dirty="0">
                <a:solidFill>
                  <a:srgbClr val="FFFF00"/>
                </a:solidFill>
                <a:latin typeface="Calibri"/>
                <a:ea typeface="Calibri"/>
                <a:cs typeface="Calibri"/>
                <a:sym typeface="Calibri"/>
              </a:rPr>
              <a:t>https://github.com/ctfs/write-ups-2016/tree/master/abctf-2016/crypto/ceasar-salad-10</a:t>
            </a:r>
          </a:p>
        </p:txBody>
      </p:sp>
      <p:pic>
        <p:nvPicPr>
          <p:cNvPr id="198" name="Shape 198"/>
          <p:cNvPicPr preferRelativeResize="0">
            <a:picLocks noGrp="1"/>
          </p:cNvPicPr>
          <p:nvPr>
            <p:ph type="body" idx="1"/>
          </p:nvPr>
        </p:nvPicPr>
        <p:blipFill rotWithShape="1">
          <a:blip r:embed="rId3">
            <a:alphaModFix/>
          </a:blip>
          <a:srcRect l="4087" t="28231" r="16899" b="42558"/>
          <a:stretch/>
        </p:blipFill>
        <p:spPr>
          <a:xfrm>
            <a:off x="876300" y="5006571"/>
            <a:ext cx="7886700" cy="15549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628650" y="365126"/>
            <a:ext cx="7886700" cy="1325700"/>
          </a:xfrm>
          <a:prstGeom prst="rect">
            <a:avLst/>
          </a:prstGeom>
        </p:spPr>
        <p:txBody>
          <a:bodyPr wrap="square" lIns="91425" tIns="91425" rIns="91425" bIns="91425" anchor="ctr" anchorCtr="0">
            <a:noAutofit/>
          </a:bodyPr>
          <a:lstStyle/>
          <a:p>
            <a:pPr marL="0" lvl="0" indent="0">
              <a:spcBef>
                <a:spcPts val="0"/>
              </a:spcBef>
              <a:buNone/>
            </a:pPr>
            <a:r>
              <a:rPr lang="zh-TW" sz="4800"/>
              <a:t>ABCTF 2016 : ceasar-salad-10</a:t>
            </a:r>
          </a:p>
        </p:txBody>
      </p:sp>
      <p:sp>
        <p:nvSpPr>
          <p:cNvPr id="204" name="Shape 204"/>
          <p:cNvSpPr txBox="1">
            <a:spLocks noGrp="1"/>
          </p:cNvSpPr>
          <p:nvPr>
            <p:ph type="body" idx="1"/>
          </p:nvPr>
        </p:nvSpPr>
        <p:spPr>
          <a:xfrm>
            <a:off x="628650" y="1825625"/>
            <a:ext cx="7886700" cy="4351200"/>
          </a:xfrm>
          <a:prstGeom prst="rect">
            <a:avLst/>
          </a:prstGeom>
        </p:spPr>
        <p:txBody>
          <a:bodyPr wrap="square" lIns="91425" tIns="91425" rIns="91425" bIns="91425" anchor="t" anchorCtr="0">
            <a:noAutofit/>
          </a:bodyPr>
          <a:lstStyle/>
          <a:p>
            <a:pPr marL="228600" lvl="0" indent="-50800">
              <a:spcBef>
                <a:spcPts val="0"/>
              </a:spcBef>
              <a:buNone/>
            </a:pPr>
            <a:r>
              <a:rPr lang="zh-TW" sz="3000"/>
              <a:t>Most definitely the best salad around. Can you decrypt this for us? </a:t>
            </a:r>
          </a:p>
          <a:p>
            <a:pPr marL="228600" lvl="0" indent="-50800">
              <a:spcBef>
                <a:spcPts val="0"/>
              </a:spcBef>
              <a:buNone/>
            </a:pPr>
            <a:endParaRPr sz="3000"/>
          </a:p>
          <a:p>
            <a:pPr marL="228600" lvl="0" indent="-50800">
              <a:spcBef>
                <a:spcPts val="0"/>
              </a:spcBef>
              <a:buNone/>
            </a:pPr>
            <a:r>
              <a:rPr lang="zh-TW" sz="3000">
                <a:highlight>
                  <a:srgbClr val="9FC5E8"/>
                </a:highlight>
              </a:rPr>
              <a:t>xyzqc{t3_qelrdeq_t3_k33a3a_lk3_lc_qe3p3}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Shape 209"/>
          <p:cNvPicPr preferRelativeResize="0">
            <a:picLocks noGrp="1"/>
          </p:cNvPicPr>
          <p:nvPr>
            <p:ph type="body" idx="1"/>
          </p:nvPr>
        </p:nvPicPr>
        <p:blipFill rotWithShape="1">
          <a:blip r:embed="rId3">
            <a:alphaModFix/>
          </a:blip>
          <a:srcRect l="9109" t="7953" r="11464" b="17182"/>
          <a:stretch/>
        </p:blipFill>
        <p:spPr>
          <a:xfrm>
            <a:off x="809625" y="914401"/>
            <a:ext cx="7131491" cy="5638800"/>
          </a:xfrm>
          <a:prstGeom prst="rect">
            <a:avLst/>
          </a:prstGeom>
          <a:noFill/>
          <a:ln>
            <a:noFill/>
          </a:ln>
        </p:spPr>
      </p:pic>
      <p:sp>
        <p:nvSpPr>
          <p:cNvPr id="210" name="Shape 210"/>
          <p:cNvSpPr/>
          <p:nvPr/>
        </p:nvSpPr>
        <p:spPr>
          <a:xfrm>
            <a:off x="0" y="1"/>
            <a:ext cx="9144000" cy="685800"/>
          </a:xfrm>
          <a:prstGeom prst="wedgeRectCallout">
            <a:avLst>
              <a:gd name="adj1" fmla="val -20833"/>
              <a:gd name="adj2" fmla="val 62500"/>
            </a:avLst>
          </a:prstGeom>
          <a:solidFill>
            <a:srgbClr val="525252"/>
          </a:solidFill>
          <a:ln>
            <a:noFill/>
          </a:ln>
        </p:spPr>
        <p:txBody>
          <a:bodyPr wrap="square" lIns="91425" tIns="45700" rIns="91425" bIns="45700" anchor="ctr" anchorCtr="0">
            <a:noAutofit/>
          </a:bodyPr>
          <a:lstStyle/>
          <a:p>
            <a:pPr marL="0" marR="0" lvl="0" indent="0" algn="l" rtl="0">
              <a:spcBef>
                <a:spcPts val="0"/>
              </a:spcBef>
              <a:buNone/>
            </a:pPr>
            <a:r>
              <a:rPr lang="zh-TW" sz="1800" b="1">
                <a:solidFill>
                  <a:schemeClr val="lt1"/>
                </a:solidFill>
                <a:latin typeface="Calibri"/>
                <a:ea typeface="Calibri"/>
                <a:cs typeface="Calibri"/>
                <a:sym typeface="Calibri"/>
              </a:rPr>
              <a:t>解法一::使用線上工具:輸入看看</a:t>
            </a:r>
            <a:br>
              <a:rPr lang="zh-TW" sz="1800" b="1">
                <a:solidFill>
                  <a:schemeClr val="lt1"/>
                </a:solidFill>
                <a:latin typeface="Calibri"/>
                <a:ea typeface="Calibri"/>
                <a:cs typeface="Calibri"/>
                <a:sym typeface="Calibri"/>
              </a:rPr>
            </a:br>
            <a:r>
              <a:rPr lang="zh-TW" sz="1800" b="1">
                <a:solidFill>
                  <a:schemeClr val="lt1"/>
                </a:solidFill>
                <a:latin typeface="Calibri"/>
                <a:ea typeface="Calibri"/>
                <a:cs typeface="Calibri"/>
                <a:sym typeface="Calibri"/>
              </a:rPr>
              <a:t>http://www.xarg.org/tools/caesar-cipher/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Shape 215"/>
          <p:cNvPicPr preferRelativeResize="0">
            <a:picLocks noGrp="1"/>
          </p:cNvPicPr>
          <p:nvPr>
            <p:ph type="body" idx="1"/>
          </p:nvPr>
        </p:nvPicPr>
        <p:blipFill rotWithShape="1">
          <a:blip r:embed="rId3">
            <a:alphaModFix/>
          </a:blip>
          <a:srcRect t="6894" r="26922" b="5227"/>
          <a:stretch/>
        </p:blipFill>
        <p:spPr>
          <a:xfrm>
            <a:off x="91191" y="1151905"/>
            <a:ext cx="6037639" cy="5581403"/>
          </a:xfrm>
          <a:prstGeom prst="rect">
            <a:avLst/>
          </a:prstGeom>
          <a:noFill/>
          <a:ln>
            <a:noFill/>
          </a:ln>
        </p:spPr>
      </p:pic>
      <p:sp>
        <p:nvSpPr>
          <p:cNvPr id="216" name="Shape 216"/>
          <p:cNvSpPr/>
          <p:nvPr/>
        </p:nvSpPr>
        <p:spPr>
          <a:xfrm>
            <a:off x="0" y="0"/>
            <a:ext cx="9144000" cy="973775"/>
          </a:xfrm>
          <a:prstGeom prst="wedgeRectCallout">
            <a:avLst>
              <a:gd name="adj1" fmla="val -20833"/>
              <a:gd name="adj2" fmla="val 62500"/>
            </a:avLst>
          </a:prstGeom>
          <a:solidFill>
            <a:srgbClr val="525252"/>
          </a:solidFill>
          <a:ln>
            <a:noFill/>
          </a:ln>
        </p:spPr>
        <p:txBody>
          <a:bodyPr wrap="square" lIns="91425" tIns="45700" rIns="91425" bIns="45700" anchor="ctr" anchorCtr="0">
            <a:noAutofit/>
          </a:bodyPr>
          <a:lstStyle/>
          <a:p>
            <a:pPr marL="0" marR="0" lvl="0" indent="0" algn="l" rtl="0">
              <a:spcBef>
                <a:spcPts val="0"/>
              </a:spcBef>
              <a:buNone/>
            </a:pPr>
            <a:r>
              <a:rPr lang="zh-TW" sz="3200" b="1">
                <a:solidFill>
                  <a:schemeClr val="lt1"/>
                </a:solidFill>
                <a:latin typeface="Calibri"/>
                <a:ea typeface="Calibri"/>
                <a:cs typeface="Calibri"/>
                <a:sym typeface="Calibri"/>
              </a:rPr>
              <a:t>解法二::暴力破解法</a:t>
            </a:r>
          </a:p>
          <a:p>
            <a:pPr marL="0" marR="0" lvl="0" indent="0" algn="l" rtl="0">
              <a:spcBef>
                <a:spcPts val="0"/>
              </a:spcBef>
              <a:buNone/>
            </a:pPr>
            <a:r>
              <a:rPr lang="zh-TW" sz="2000" b="1">
                <a:solidFill>
                  <a:schemeClr val="lt1"/>
                </a:solidFill>
                <a:latin typeface="Calibri"/>
                <a:ea typeface="Calibri"/>
                <a:cs typeface="Calibri"/>
                <a:sym typeface="Calibri"/>
              </a:rPr>
              <a:t>https://planetcalc.com/1434/</a:t>
            </a:r>
          </a:p>
        </p:txBody>
      </p:sp>
      <p:pic>
        <p:nvPicPr>
          <p:cNvPr id="217" name="Shape 217"/>
          <p:cNvPicPr preferRelativeResize="0"/>
          <p:nvPr/>
        </p:nvPicPr>
        <p:blipFill rotWithShape="1">
          <a:blip r:embed="rId4">
            <a:alphaModFix/>
          </a:blip>
          <a:srcRect/>
          <a:stretch/>
        </p:blipFill>
        <p:spPr>
          <a:xfrm>
            <a:off x="4869986" y="0"/>
            <a:ext cx="4274014" cy="6733308"/>
          </a:xfrm>
          <a:prstGeom prst="rect">
            <a:avLst/>
          </a:prstGeom>
          <a:noFill/>
          <a:ln>
            <a:noFill/>
          </a:ln>
        </p:spPr>
      </p:pic>
      <p:sp>
        <p:nvSpPr>
          <p:cNvPr id="218" name="Shape 218"/>
          <p:cNvSpPr/>
          <p:nvPr/>
        </p:nvSpPr>
        <p:spPr>
          <a:xfrm>
            <a:off x="301175" y="2704934"/>
            <a:ext cx="4267637" cy="1323439"/>
          </a:xfrm>
          <a:prstGeom prst="rect">
            <a:avLst/>
          </a:prstGeom>
          <a:solidFill>
            <a:srgbClr val="833C0B"/>
          </a:solidFill>
          <a:ln>
            <a:noFill/>
          </a:ln>
        </p:spPr>
        <p:txBody>
          <a:bodyPr wrap="square" lIns="91425" tIns="45700" rIns="91425" bIns="45700" anchor="t" anchorCtr="0">
            <a:noAutofit/>
          </a:bodyPr>
          <a:lstStyle/>
          <a:p>
            <a:pPr marL="0" marR="0" lvl="0" indent="0" algn="l" rtl="0">
              <a:spcBef>
                <a:spcPts val="0"/>
              </a:spcBef>
              <a:buNone/>
            </a:pPr>
            <a:r>
              <a:rPr lang="zh-TW" sz="2000" b="1">
                <a:solidFill>
                  <a:schemeClr val="lt1"/>
                </a:solidFill>
                <a:latin typeface="Calibri"/>
                <a:ea typeface="Calibri"/>
                <a:cs typeface="Calibri"/>
                <a:sym typeface="Calibri"/>
              </a:rPr>
              <a:t>暴力破解法[窮舉法]</a:t>
            </a:r>
          </a:p>
          <a:p>
            <a:pPr marL="0" marR="0" lvl="0" indent="0" algn="l" rtl="0">
              <a:spcBef>
                <a:spcPts val="0"/>
              </a:spcBef>
              <a:buNone/>
            </a:pPr>
            <a:r>
              <a:rPr lang="zh-TW" sz="4000" b="1">
                <a:solidFill>
                  <a:schemeClr val="lt1"/>
                </a:solidFill>
                <a:latin typeface="Calibri"/>
                <a:ea typeface="Calibri"/>
                <a:cs typeface="Calibri"/>
                <a:sym typeface="Calibri"/>
              </a:rPr>
              <a:t>Brute Force</a:t>
            </a:r>
          </a:p>
          <a:p>
            <a:pPr marL="0" marR="0" lvl="0" indent="0" algn="l" rtl="0">
              <a:spcBef>
                <a:spcPts val="0"/>
              </a:spcBef>
              <a:buNone/>
            </a:pPr>
            <a:r>
              <a:rPr lang="zh-TW" sz="2000" b="1">
                <a:solidFill>
                  <a:schemeClr val="lt1"/>
                </a:solidFill>
                <a:latin typeface="Calibri"/>
                <a:ea typeface="Calibri"/>
                <a:cs typeface="Calibri"/>
                <a:sym typeface="Calibri"/>
              </a:rPr>
              <a:t>把所有可能的方法都執行看看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696569" y="3551632"/>
            <a:ext cx="1367028" cy="674465"/>
          </a:xfrm>
          <a:prstGeom prst="rect">
            <a:avLst/>
          </a:prstGeom>
          <a:solidFill>
            <a:srgbClr val="FFFF00"/>
          </a:solidFill>
          <a:ln>
            <a:noFill/>
          </a:ln>
        </p:spPr>
        <p:txBody>
          <a:bodyPr wrap="square" lIns="91425" tIns="45700" rIns="91425" bIns="45700" anchor="t" anchorCtr="0">
            <a:noAutofit/>
          </a:bodyPr>
          <a:lstStyle/>
          <a:p>
            <a:pPr marL="0" marR="0" lvl="0" indent="-257175" algn="l" rtl="0">
              <a:lnSpc>
                <a:spcPct val="90000"/>
              </a:lnSpc>
              <a:spcBef>
                <a:spcPts val="0"/>
              </a:spcBef>
              <a:buClr>
                <a:schemeClr val="dk1"/>
              </a:buClr>
              <a:buSzPts val="4050"/>
              <a:buFont typeface="Arial"/>
              <a:buNone/>
            </a:pPr>
            <a:r>
              <a:rPr lang="zh-TW" sz="4050" b="0" i="0" u="none" strike="noStrike" cap="none">
                <a:solidFill>
                  <a:schemeClr val="dk1"/>
                </a:solidFill>
                <a:latin typeface="Calibri"/>
                <a:ea typeface="Calibri"/>
                <a:cs typeface="Calibri"/>
                <a:sym typeface="Calibri"/>
              </a:rPr>
              <a:t>xyzqc</a:t>
            </a:r>
          </a:p>
        </p:txBody>
      </p:sp>
      <p:sp>
        <p:nvSpPr>
          <p:cNvPr id="224" name="Shape 224"/>
          <p:cNvSpPr/>
          <p:nvPr/>
        </p:nvSpPr>
        <p:spPr>
          <a:xfrm>
            <a:off x="628650" y="4833551"/>
            <a:ext cx="1367028" cy="715581"/>
          </a:xfrm>
          <a:prstGeom prst="rect">
            <a:avLst/>
          </a:prstGeom>
          <a:solidFill>
            <a:srgbClr val="FFFF00"/>
          </a:solidFill>
          <a:ln>
            <a:noFill/>
          </a:ln>
        </p:spPr>
        <p:txBody>
          <a:bodyPr wrap="square" lIns="91425" tIns="45700" rIns="91425" bIns="45700" anchor="t" anchorCtr="0">
            <a:noAutofit/>
          </a:bodyPr>
          <a:lstStyle/>
          <a:p>
            <a:pPr marL="0" marR="0" lvl="0" indent="0" algn="l" rtl="0">
              <a:spcBef>
                <a:spcPts val="0"/>
              </a:spcBef>
              <a:buNone/>
            </a:pPr>
            <a:r>
              <a:rPr lang="zh-TW" sz="4050">
                <a:solidFill>
                  <a:schemeClr val="dk1"/>
                </a:solidFill>
                <a:latin typeface="Calibri"/>
                <a:ea typeface="Calibri"/>
                <a:cs typeface="Calibri"/>
                <a:sym typeface="Calibri"/>
              </a:rPr>
              <a:t>abctf</a:t>
            </a:r>
          </a:p>
        </p:txBody>
      </p:sp>
      <p:sp>
        <p:nvSpPr>
          <p:cNvPr id="225" name="Shape 225"/>
          <p:cNvSpPr/>
          <p:nvPr/>
        </p:nvSpPr>
        <p:spPr>
          <a:xfrm>
            <a:off x="1131570" y="4293108"/>
            <a:ext cx="363474" cy="540443"/>
          </a:xfrm>
          <a:prstGeom prst="upDownArrow">
            <a:avLst>
              <a:gd name="adj1" fmla="val 50000"/>
              <a:gd name="adj2" fmla="val 50000"/>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350">
              <a:solidFill>
                <a:schemeClr val="lt1"/>
              </a:solidFill>
              <a:latin typeface="Calibri"/>
              <a:ea typeface="Calibri"/>
              <a:cs typeface="Calibri"/>
              <a:sym typeface="Calibri"/>
            </a:endParaRPr>
          </a:p>
        </p:txBody>
      </p:sp>
      <p:sp>
        <p:nvSpPr>
          <p:cNvPr id="226" name="Shape 226"/>
          <p:cNvSpPr/>
          <p:nvPr/>
        </p:nvSpPr>
        <p:spPr>
          <a:xfrm>
            <a:off x="696570" y="2319061"/>
            <a:ext cx="1653979" cy="461665"/>
          </a:xfrm>
          <a:prstGeom prst="rect">
            <a:avLst/>
          </a:prstGeom>
          <a:solidFill>
            <a:srgbClr val="FFFF00"/>
          </a:solidFill>
          <a:ln>
            <a:noFill/>
          </a:ln>
        </p:spPr>
        <p:txBody>
          <a:bodyPr wrap="square" lIns="91425" tIns="45700" rIns="91425" bIns="45700" anchor="t" anchorCtr="0">
            <a:noAutofit/>
          </a:bodyPr>
          <a:lstStyle/>
          <a:p>
            <a:pPr marL="0" marR="0" lvl="0" indent="0" algn="l" rtl="0">
              <a:spcBef>
                <a:spcPts val="0"/>
              </a:spcBef>
              <a:buNone/>
            </a:pPr>
            <a:r>
              <a:rPr lang="zh-TW" sz="2400">
                <a:solidFill>
                  <a:schemeClr val="dk1"/>
                </a:solidFill>
                <a:latin typeface="Calibri"/>
                <a:ea typeface="Calibri"/>
                <a:cs typeface="Calibri"/>
                <a:sym typeface="Calibri"/>
              </a:rPr>
              <a:t>abctf{FLAG}</a:t>
            </a:r>
          </a:p>
        </p:txBody>
      </p:sp>
      <p:sp>
        <p:nvSpPr>
          <p:cNvPr id="227" name="Shape 227"/>
          <p:cNvSpPr/>
          <p:nvPr/>
        </p:nvSpPr>
        <p:spPr>
          <a:xfrm>
            <a:off x="696569" y="1277682"/>
            <a:ext cx="5715732" cy="461665"/>
          </a:xfrm>
          <a:prstGeom prst="rect">
            <a:avLst/>
          </a:prstGeom>
          <a:solidFill>
            <a:srgbClr val="FFFF00"/>
          </a:solidFill>
          <a:ln>
            <a:noFill/>
          </a:ln>
        </p:spPr>
        <p:txBody>
          <a:bodyPr wrap="square" lIns="91425" tIns="45700" rIns="91425" bIns="45700" anchor="t" anchorCtr="0">
            <a:noAutofit/>
          </a:bodyPr>
          <a:lstStyle/>
          <a:p>
            <a:pPr marL="0" marR="0" lvl="0" indent="0" algn="l" rtl="0">
              <a:spcBef>
                <a:spcPts val="0"/>
              </a:spcBef>
              <a:buNone/>
            </a:pPr>
            <a:r>
              <a:rPr lang="zh-TW" sz="2400">
                <a:solidFill>
                  <a:schemeClr val="dk1"/>
                </a:solidFill>
                <a:latin typeface="Calibri"/>
                <a:ea typeface="Calibri"/>
                <a:cs typeface="Calibri"/>
                <a:sym typeface="Calibri"/>
              </a:rPr>
              <a:t>xyzqc{t3_qelrdeq_t3_k33a3a_lk3_lc_qe3p3}</a:t>
            </a:r>
          </a:p>
        </p:txBody>
      </p:sp>
      <p:sp>
        <p:nvSpPr>
          <p:cNvPr id="228" name="Shape 228"/>
          <p:cNvSpPr/>
          <p:nvPr/>
        </p:nvSpPr>
        <p:spPr>
          <a:xfrm>
            <a:off x="1170259" y="1778618"/>
            <a:ext cx="363474" cy="540443"/>
          </a:xfrm>
          <a:prstGeom prst="upDownArrow">
            <a:avLst>
              <a:gd name="adj1" fmla="val 50000"/>
              <a:gd name="adj2" fmla="val 50000"/>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350">
              <a:solidFill>
                <a:schemeClr val="lt1"/>
              </a:solidFill>
              <a:latin typeface="Calibri"/>
              <a:ea typeface="Calibri"/>
              <a:cs typeface="Calibri"/>
              <a:sym typeface="Calibri"/>
            </a:endParaRPr>
          </a:p>
        </p:txBody>
      </p:sp>
      <p:sp>
        <p:nvSpPr>
          <p:cNvPr id="229" name="Shape 229"/>
          <p:cNvSpPr/>
          <p:nvPr/>
        </p:nvSpPr>
        <p:spPr>
          <a:xfrm>
            <a:off x="0" y="3019490"/>
            <a:ext cx="9144000" cy="323165"/>
          </a:xfrm>
          <a:prstGeom prst="rect">
            <a:avLst/>
          </a:prstGeom>
          <a:solidFill>
            <a:schemeClr val="dk1"/>
          </a:solidFill>
          <a:ln>
            <a:noFill/>
          </a:ln>
        </p:spPr>
        <p:txBody>
          <a:bodyPr wrap="square" lIns="91425" tIns="45700" rIns="91425" bIns="45700" anchor="t" anchorCtr="0">
            <a:noAutofit/>
          </a:bodyPr>
          <a:lstStyle/>
          <a:p>
            <a:pPr marL="0" marR="0" lvl="0" indent="0" algn="r" rtl="0">
              <a:spcBef>
                <a:spcPts val="0"/>
              </a:spcBef>
              <a:buNone/>
            </a:pPr>
            <a:r>
              <a:rPr lang="zh-TW" sz="1500" b="1">
                <a:solidFill>
                  <a:schemeClr val="lt1"/>
                </a:solidFill>
                <a:latin typeface="Calibri"/>
                <a:ea typeface="Calibri"/>
                <a:cs typeface="Calibri"/>
                <a:sym typeface="Calibri"/>
              </a:rPr>
              <a:t>https://kimiyuki.net/blog/2016/07/23/abctf-2016/</a:t>
            </a:r>
          </a:p>
        </p:txBody>
      </p:sp>
      <p:sp>
        <p:nvSpPr>
          <p:cNvPr id="230" name="Shape 230"/>
          <p:cNvSpPr/>
          <p:nvPr/>
        </p:nvSpPr>
        <p:spPr>
          <a:xfrm>
            <a:off x="3944246" y="3900693"/>
            <a:ext cx="4263860" cy="415498"/>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2100">
                <a:solidFill>
                  <a:schemeClr val="dk1"/>
                </a:solidFill>
                <a:latin typeface="Calibri"/>
                <a:ea typeface="Calibri"/>
                <a:cs typeface="Calibri"/>
                <a:sym typeface="Calibri"/>
              </a:rPr>
              <a:t>t3_qelrdeq_t3_k33a3a_lk3_lc_qe3p3</a:t>
            </a:r>
          </a:p>
        </p:txBody>
      </p:sp>
      <p:sp>
        <p:nvSpPr>
          <p:cNvPr id="231" name="Shape 231"/>
          <p:cNvSpPr/>
          <p:nvPr/>
        </p:nvSpPr>
        <p:spPr>
          <a:xfrm>
            <a:off x="3992252" y="4790143"/>
            <a:ext cx="4604850" cy="415498"/>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2100">
                <a:solidFill>
                  <a:schemeClr val="dk1"/>
                </a:solidFill>
                <a:latin typeface="Calibri"/>
                <a:ea typeface="Calibri"/>
                <a:cs typeface="Calibri"/>
                <a:sym typeface="Calibri"/>
              </a:rPr>
              <a:t>w3_thought_w3_n33d3d_on3_of_th3s3</a:t>
            </a:r>
          </a:p>
        </p:txBody>
      </p:sp>
      <p:sp>
        <p:nvSpPr>
          <p:cNvPr id="232" name="Shape 232"/>
          <p:cNvSpPr/>
          <p:nvPr/>
        </p:nvSpPr>
        <p:spPr>
          <a:xfrm>
            <a:off x="5616702" y="4389120"/>
            <a:ext cx="315468" cy="444431"/>
          </a:xfrm>
          <a:prstGeom prst="downArrow">
            <a:avLst>
              <a:gd name="adj1" fmla="val 50000"/>
              <a:gd name="adj2" fmla="val 50000"/>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350">
              <a:solidFill>
                <a:schemeClr val="lt1"/>
              </a:solidFill>
              <a:latin typeface="Calibri"/>
              <a:ea typeface="Calibri"/>
              <a:cs typeface="Calibri"/>
              <a:sym typeface="Calibri"/>
            </a:endParaRPr>
          </a:p>
        </p:txBody>
      </p:sp>
      <p:sp>
        <p:nvSpPr>
          <p:cNvPr id="233" name="Shape 233"/>
          <p:cNvSpPr/>
          <p:nvPr/>
        </p:nvSpPr>
        <p:spPr>
          <a:xfrm>
            <a:off x="2203157" y="4285438"/>
            <a:ext cx="1609736"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800" b="1">
                <a:solidFill>
                  <a:schemeClr val="dk1"/>
                </a:solidFill>
                <a:latin typeface="Titillium Web"/>
                <a:ea typeface="Titillium Web"/>
                <a:cs typeface="Titillium Web"/>
                <a:sym typeface="Titillium Web"/>
              </a:rPr>
              <a:t>Caesar cipher</a:t>
            </a:r>
          </a:p>
        </p:txBody>
      </p:sp>
      <p:sp>
        <p:nvSpPr>
          <p:cNvPr id="234" name="Shape 234"/>
          <p:cNvSpPr/>
          <p:nvPr/>
        </p:nvSpPr>
        <p:spPr>
          <a:xfrm>
            <a:off x="2203158" y="4847851"/>
            <a:ext cx="614335" cy="30008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350">
                <a:solidFill>
                  <a:schemeClr val="dk1"/>
                </a:solidFill>
                <a:latin typeface="Calibri"/>
                <a:ea typeface="Calibri"/>
                <a:cs typeface="Calibri"/>
                <a:sym typeface="Calibri"/>
              </a:rPr>
              <a:t>ROT-3</a:t>
            </a:r>
          </a:p>
        </p:txBody>
      </p:sp>
      <p:sp>
        <p:nvSpPr>
          <p:cNvPr id="235" name="Shape 235"/>
          <p:cNvSpPr/>
          <p:nvPr/>
        </p:nvSpPr>
        <p:spPr>
          <a:xfrm>
            <a:off x="2203158" y="5483386"/>
            <a:ext cx="3316549" cy="30008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350">
                <a:solidFill>
                  <a:schemeClr val="dk1"/>
                </a:solidFill>
                <a:latin typeface="Calibri"/>
                <a:ea typeface="Calibri"/>
                <a:cs typeface="Calibri"/>
                <a:sym typeface="Calibri"/>
              </a:rPr>
              <a:t>https://en.wikipedia.org/wiki/Caesar_cipher</a:t>
            </a:r>
          </a:p>
        </p:txBody>
      </p:sp>
      <p:sp>
        <p:nvSpPr>
          <p:cNvPr id="236" name="Shape 236"/>
          <p:cNvSpPr/>
          <p:nvPr/>
        </p:nvSpPr>
        <p:spPr>
          <a:xfrm>
            <a:off x="0" y="1"/>
            <a:ext cx="9144000" cy="685800"/>
          </a:xfrm>
          <a:prstGeom prst="wedgeRectCallout">
            <a:avLst>
              <a:gd name="adj1" fmla="val -20833"/>
              <a:gd name="adj2" fmla="val 62500"/>
            </a:avLst>
          </a:prstGeom>
          <a:solidFill>
            <a:srgbClr val="525252"/>
          </a:solidFill>
          <a:ln>
            <a:noFill/>
          </a:ln>
        </p:spPr>
        <p:txBody>
          <a:bodyPr wrap="square" lIns="91425" tIns="45700" rIns="91425" bIns="45700" anchor="ctr" anchorCtr="0">
            <a:noAutofit/>
          </a:bodyPr>
          <a:lstStyle/>
          <a:p>
            <a:pPr marL="0" marR="0" lvl="0" indent="0" algn="l" rtl="0">
              <a:spcBef>
                <a:spcPts val="0"/>
              </a:spcBef>
              <a:buNone/>
            </a:pPr>
            <a:r>
              <a:rPr lang="zh-TW" sz="1800" b="1">
                <a:solidFill>
                  <a:schemeClr val="lt1"/>
                </a:solidFill>
                <a:latin typeface="Calibri"/>
                <a:ea typeface="Calibri"/>
                <a:cs typeface="Calibri"/>
                <a:sym typeface="Calibri"/>
              </a:rPr>
              <a:t>解法三::直覺法</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body" idx="1"/>
          </p:nvPr>
        </p:nvSpPr>
        <p:spPr>
          <a:xfrm>
            <a:off x="504875" y="2388466"/>
            <a:ext cx="7886700" cy="400145"/>
          </a:xfrm>
          <a:prstGeom prst="rect">
            <a:avLst/>
          </a:prstGeom>
          <a:solidFill>
            <a:srgbClr val="E1EFD8"/>
          </a:solidFill>
          <a:ln>
            <a:noFill/>
          </a:ln>
        </p:spPr>
        <p:txBody>
          <a:bodyPr wrap="square" lIns="91425" tIns="45700" rIns="91425" bIns="45700" anchor="t" anchorCtr="0">
            <a:noAutofit/>
          </a:bodyPr>
          <a:lstStyle/>
          <a:p>
            <a:pPr marL="0" marR="0" lvl="0" indent="-137795" algn="l" rtl="0">
              <a:lnSpc>
                <a:spcPct val="70000"/>
              </a:lnSpc>
              <a:spcBef>
                <a:spcPts val="0"/>
              </a:spcBef>
              <a:buClr>
                <a:schemeClr val="dk1"/>
              </a:buClr>
              <a:buSzPts val="2170"/>
              <a:buFont typeface="Arial"/>
              <a:buNone/>
            </a:pPr>
            <a:r>
              <a:rPr lang="zh-TW" sz="2170" b="0" i="0" u="none" strike="noStrike" cap="none">
                <a:solidFill>
                  <a:schemeClr val="dk1"/>
                </a:solidFill>
                <a:latin typeface="Calibri"/>
                <a:ea typeface="Calibri"/>
                <a:cs typeface="Calibri"/>
                <a:sym typeface="Calibri"/>
              </a:rPr>
              <a:t>echo 'xyzqc{t3_qelrdeq_t3_k33a3a_lk3_lc_qe3p3}' | </a:t>
            </a:r>
            <a:r>
              <a:rPr lang="zh-TW" sz="2170" b="1" i="0" u="none" strike="noStrike" cap="none">
                <a:solidFill>
                  <a:srgbClr val="FF0000"/>
                </a:solidFill>
                <a:latin typeface="Calibri"/>
                <a:ea typeface="Calibri"/>
                <a:cs typeface="Calibri"/>
                <a:sym typeface="Calibri"/>
              </a:rPr>
              <a:t>tr x-za-w a-z</a:t>
            </a:r>
          </a:p>
        </p:txBody>
      </p:sp>
      <p:pic>
        <p:nvPicPr>
          <p:cNvPr id="242" name="Shape 242"/>
          <p:cNvPicPr preferRelativeResize="0"/>
          <p:nvPr/>
        </p:nvPicPr>
        <p:blipFill rotWithShape="1">
          <a:blip r:embed="rId3">
            <a:alphaModFix/>
          </a:blip>
          <a:srcRect/>
          <a:stretch/>
        </p:blipFill>
        <p:spPr>
          <a:xfrm>
            <a:off x="504876" y="3650712"/>
            <a:ext cx="7626757" cy="695004"/>
          </a:xfrm>
          <a:prstGeom prst="rect">
            <a:avLst/>
          </a:prstGeom>
          <a:noFill/>
          <a:ln>
            <a:noFill/>
          </a:ln>
        </p:spPr>
      </p:pic>
      <p:sp>
        <p:nvSpPr>
          <p:cNvPr id="243" name="Shape 243"/>
          <p:cNvSpPr/>
          <p:nvPr/>
        </p:nvSpPr>
        <p:spPr>
          <a:xfrm>
            <a:off x="3504438" y="3051810"/>
            <a:ext cx="466344" cy="500634"/>
          </a:xfrm>
          <a:prstGeom prst="downArrow">
            <a:avLst>
              <a:gd name="adj1" fmla="val 50000"/>
              <a:gd name="adj2" fmla="val 50000"/>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350">
              <a:solidFill>
                <a:schemeClr val="lt1"/>
              </a:solidFill>
              <a:latin typeface="Calibri"/>
              <a:ea typeface="Calibri"/>
              <a:cs typeface="Calibri"/>
              <a:sym typeface="Calibri"/>
            </a:endParaRPr>
          </a:p>
        </p:txBody>
      </p:sp>
      <p:sp>
        <p:nvSpPr>
          <p:cNvPr id="244" name="Shape 244"/>
          <p:cNvSpPr/>
          <p:nvPr/>
        </p:nvSpPr>
        <p:spPr>
          <a:xfrm>
            <a:off x="745483" y="4867841"/>
            <a:ext cx="1452642" cy="600164"/>
          </a:xfrm>
          <a:prstGeom prst="rect">
            <a:avLst/>
          </a:prstGeom>
          <a:solidFill>
            <a:srgbClr val="FFFF00"/>
          </a:solidFill>
          <a:ln>
            <a:noFill/>
          </a:ln>
        </p:spPr>
        <p:txBody>
          <a:bodyPr wrap="square" lIns="91425" tIns="45700" rIns="91425" bIns="45700" anchor="t" anchorCtr="0">
            <a:noAutofit/>
          </a:bodyPr>
          <a:lstStyle/>
          <a:p>
            <a:pPr marL="0" marR="0" lvl="0" indent="0" algn="l" rtl="0">
              <a:spcBef>
                <a:spcPts val="0"/>
              </a:spcBef>
              <a:buNone/>
            </a:pPr>
            <a:r>
              <a:rPr lang="zh-TW" sz="3300">
                <a:solidFill>
                  <a:schemeClr val="dk1"/>
                </a:solidFill>
                <a:latin typeface="Calibri"/>
                <a:ea typeface="Calibri"/>
                <a:cs typeface="Calibri"/>
                <a:sym typeface="Calibri"/>
              </a:rPr>
              <a:t>tr -help</a:t>
            </a:r>
          </a:p>
        </p:txBody>
      </p:sp>
      <p:sp>
        <p:nvSpPr>
          <p:cNvPr id="245" name="Shape 245"/>
          <p:cNvSpPr/>
          <p:nvPr/>
        </p:nvSpPr>
        <p:spPr>
          <a:xfrm>
            <a:off x="0" y="1"/>
            <a:ext cx="9144000" cy="685800"/>
          </a:xfrm>
          <a:prstGeom prst="wedgeRectCallout">
            <a:avLst>
              <a:gd name="adj1" fmla="val -20833"/>
              <a:gd name="adj2" fmla="val 62500"/>
            </a:avLst>
          </a:prstGeom>
          <a:solidFill>
            <a:srgbClr val="525252"/>
          </a:solidFill>
          <a:ln>
            <a:noFill/>
          </a:ln>
        </p:spPr>
        <p:txBody>
          <a:bodyPr wrap="square" lIns="91425" tIns="45700" rIns="91425" bIns="45700" anchor="ctr" anchorCtr="0">
            <a:noAutofit/>
          </a:bodyPr>
          <a:lstStyle/>
          <a:p>
            <a:pPr marL="0" marR="0" lvl="0" indent="0" algn="l" rtl="0">
              <a:spcBef>
                <a:spcPts val="0"/>
              </a:spcBef>
              <a:buNone/>
            </a:pPr>
            <a:r>
              <a:rPr lang="zh-TW" sz="2800" b="1">
                <a:solidFill>
                  <a:schemeClr val="lt1"/>
                </a:solidFill>
                <a:latin typeface="Calibri"/>
                <a:ea typeface="Calibri"/>
                <a:cs typeface="Calibri"/>
                <a:sym typeface="Calibri"/>
              </a:rPr>
              <a:t>解法四::使用tr指令</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p:nvPr/>
        </p:nvSpPr>
        <p:spPr>
          <a:xfrm>
            <a:off x="1917865" y="576391"/>
            <a:ext cx="3224151" cy="1477328"/>
          </a:xfrm>
          <a:prstGeom prst="rect">
            <a:avLst/>
          </a:prstGeom>
          <a:solidFill>
            <a:schemeClr val="dk1"/>
          </a:solidFill>
          <a:ln>
            <a:noFill/>
          </a:ln>
        </p:spPr>
        <p:txBody>
          <a:bodyPr wrap="square" lIns="91425" tIns="45700" rIns="91425" bIns="45700" anchor="t" anchorCtr="0">
            <a:noAutofit/>
          </a:bodyPr>
          <a:lstStyle/>
          <a:p>
            <a:pPr marL="0" marR="0" lvl="0" indent="0" algn="l" rtl="0">
              <a:spcBef>
                <a:spcPts val="0"/>
              </a:spcBef>
              <a:buNone/>
            </a:pPr>
            <a:r>
              <a:rPr lang="zh-TW" sz="3600">
                <a:solidFill>
                  <a:schemeClr val="lt1"/>
                </a:solidFill>
                <a:latin typeface="Calibri"/>
                <a:ea typeface="Calibri"/>
                <a:cs typeface="Calibri"/>
                <a:sym typeface="Calibri"/>
              </a:rPr>
              <a:t>classical ciphers</a:t>
            </a:r>
          </a:p>
          <a:p>
            <a:pPr marL="0" marR="0" lvl="0" indent="0" algn="l" rtl="0">
              <a:spcBef>
                <a:spcPts val="0"/>
              </a:spcBef>
              <a:buNone/>
            </a:pPr>
            <a:r>
              <a:rPr lang="zh-TW" sz="5400" b="1">
                <a:solidFill>
                  <a:srgbClr val="FFFF00"/>
                </a:solidFill>
                <a:latin typeface="Calibri"/>
                <a:ea typeface="Calibri"/>
                <a:cs typeface="Calibri"/>
                <a:sym typeface="Calibri"/>
              </a:rPr>
              <a:t>古典</a:t>
            </a:r>
            <a:r>
              <a:rPr lang="zh-TW" sz="5400">
                <a:solidFill>
                  <a:schemeClr val="lt1"/>
                </a:solidFill>
                <a:latin typeface="Calibri"/>
                <a:ea typeface="Calibri"/>
                <a:cs typeface="Calibri"/>
                <a:sym typeface="Calibri"/>
              </a:rPr>
              <a:t>密碼</a:t>
            </a:r>
          </a:p>
        </p:txBody>
      </p:sp>
      <p:sp>
        <p:nvSpPr>
          <p:cNvPr id="100" name="Shape 100"/>
          <p:cNvSpPr/>
          <p:nvPr/>
        </p:nvSpPr>
        <p:spPr>
          <a:xfrm>
            <a:off x="1917865" y="4358637"/>
            <a:ext cx="3224151" cy="1292662"/>
          </a:xfrm>
          <a:prstGeom prst="rect">
            <a:avLst/>
          </a:prstGeom>
          <a:solidFill>
            <a:schemeClr val="dk1"/>
          </a:solidFill>
          <a:ln>
            <a:noFill/>
          </a:ln>
        </p:spPr>
        <p:txBody>
          <a:bodyPr wrap="square" lIns="91425" tIns="45700" rIns="91425" bIns="45700" anchor="t" anchorCtr="0">
            <a:noAutofit/>
          </a:bodyPr>
          <a:lstStyle/>
          <a:p>
            <a:pPr marL="0" marR="0" lvl="0" indent="0" algn="l" rtl="0">
              <a:spcBef>
                <a:spcPts val="0"/>
              </a:spcBef>
              <a:buNone/>
            </a:pPr>
            <a:r>
              <a:rPr lang="zh-TW" sz="5400" b="1">
                <a:solidFill>
                  <a:srgbClr val="FFFF00"/>
                </a:solidFill>
                <a:latin typeface="Calibri"/>
                <a:ea typeface="Calibri"/>
                <a:cs typeface="Calibri"/>
                <a:sym typeface="Calibri"/>
              </a:rPr>
              <a:t>量子</a:t>
            </a:r>
            <a:r>
              <a:rPr lang="zh-TW" sz="5400">
                <a:solidFill>
                  <a:schemeClr val="lt1"/>
                </a:solidFill>
                <a:latin typeface="Calibri"/>
                <a:ea typeface="Calibri"/>
                <a:cs typeface="Calibri"/>
                <a:sym typeface="Calibri"/>
              </a:rPr>
              <a:t>密碼</a:t>
            </a:r>
          </a:p>
          <a:p>
            <a:pPr marL="0" marR="0" lvl="0" indent="0" algn="l" rtl="0">
              <a:spcBef>
                <a:spcPts val="0"/>
              </a:spcBef>
              <a:buNone/>
            </a:pPr>
            <a:r>
              <a:rPr lang="zh-TW" sz="2400">
                <a:solidFill>
                  <a:schemeClr val="lt1"/>
                </a:solidFill>
                <a:latin typeface="Calibri"/>
                <a:ea typeface="Calibri"/>
                <a:cs typeface="Calibri"/>
                <a:sym typeface="Calibri"/>
              </a:rPr>
              <a:t>Quantum Cryptography</a:t>
            </a:r>
          </a:p>
        </p:txBody>
      </p:sp>
      <p:sp>
        <p:nvSpPr>
          <p:cNvPr id="101" name="Shape 101"/>
          <p:cNvSpPr/>
          <p:nvPr/>
        </p:nvSpPr>
        <p:spPr>
          <a:xfrm>
            <a:off x="1917865" y="2470044"/>
            <a:ext cx="3224152" cy="1292662"/>
          </a:xfrm>
          <a:prstGeom prst="rect">
            <a:avLst/>
          </a:prstGeom>
          <a:solidFill>
            <a:schemeClr val="dk1"/>
          </a:solidFill>
          <a:ln>
            <a:noFill/>
          </a:ln>
        </p:spPr>
        <p:txBody>
          <a:bodyPr wrap="square" lIns="91425" tIns="45700" rIns="91425" bIns="45700" anchor="t" anchorCtr="0">
            <a:noAutofit/>
          </a:bodyPr>
          <a:lstStyle/>
          <a:p>
            <a:pPr marL="0" marR="0" lvl="0" indent="0" algn="l" rtl="0">
              <a:spcBef>
                <a:spcPts val="0"/>
              </a:spcBef>
              <a:buNone/>
            </a:pPr>
            <a:r>
              <a:rPr lang="zh-TW" sz="2400">
                <a:solidFill>
                  <a:schemeClr val="lt1"/>
                </a:solidFill>
                <a:latin typeface="Calibri"/>
                <a:ea typeface="Calibri"/>
                <a:cs typeface="Calibri"/>
                <a:sym typeface="Calibri"/>
              </a:rPr>
              <a:t>Modern Cryptography</a:t>
            </a:r>
          </a:p>
          <a:p>
            <a:pPr marL="0" marR="0" lvl="0" indent="0" algn="l" rtl="0">
              <a:spcBef>
                <a:spcPts val="0"/>
              </a:spcBef>
              <a:buNone/>
            </a:pPr>
            <a:r>
              <a:rPr lang="zh-TW" sz="5400" b="1">
                <a:solidFill>
                  <a:srgbClr val="FFFF00"/>
                </a:solidFill>
                <a:latin typeface="Calibri"/>
                <a:ea typeface="Calibri"/>
                <a:cs typeface="Calibri"/>
                <a:sym typeface="Calibri"/>
              </a:rPr>
              <a:t>現代</a:t>
            </a:r>
            <a:r>
              <a:rPr lang="zh-TW" sz="5400">
                <a:solidFill>
                  <a:schemeClr val="lt1"/>
                </a:solidFill>
                <a:latin typeface="Calibri"/>
                <a:ea typeface="Calibri"/>
                <a:cs typeface="Calibri"/>
                <a:sym typeface="Calibri"/>
              </a:rPr>
              <a:t>密碼</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p:nvPr/>
        </p:nvSpPr>
        <p:spPr>
          <a:xfrm>
            <a:off x="0" y="1"/>
            <a:ext cx="9144000" cy="685800"/>
          </a:xfrm>
          <a:prstGeom prst="wedgeRectCallout">
            <a:avLst>
              <a:gd name="adj1" fmla="val -20833"/>
              <a:gd name="adj2" fmla="val 62500"/>
            </a:avLst>
          </a:prstGeom>
          <a:solidFill>
            <a:srgbClr val="525252"/>
          </a:solidFill>
          <a:ln>
            <a:noFill/>
          </a:ln>
        </p:spPr>
        <p:txBody>
          <a:bodyPr wrap="square" lIns="91425" tIns="45700" rIns="91425" bIns="45700" anchor="ctr" anchorCtr="0">
            <a:noAutofit/>
          </a:bodyPr>
          <a:lstStyle/>
          <a:p>
            <a:pPr marL="0" marR="0" lvl="0" indent="0" algn="l" rtl="0">
              <a:spcBef>
                <a:spcPts val="0"/>
              </a:spcBef>
              <a:buNone/>
            </a:pPr>
            <a:r>
              <a:rPr lang="zh-TW" sz="3200" b="1">
                <a:solidFill>
                  <a:schemeClr val="lt1"/>
                </a:solidFill>
                <a:latin typeface="Calibri"/>
                <a:ea typeface="Calibri"/>
                <a:cs typeface="Calibri"/>
                <a:sym typeface="Calibri"/>
              </a:rPr>
              <a:t>解法四::使用Python解解看</a:t>
            </a:r>
          </a:p>
        </p:txBody>
      </p:sp>
      <p:pic>
        <p:nvPicPr>
          <p:cNvPr id="251" name="Shape 251"/>
          <p:cNvPicPr preferRelativeResize="0"/>
          <p:nvPr/>
        </p:nvPicPr>
        <p:blipFill>
          <a:blip r:embed="rId3">
            <a:alphaModFix/>
          </a:blip>
          <a:stretch>
            <a:fillRect/>
          </a:stretch>
        </p:blipFill>
        <p:spPr>
          <a:xfrm>
            <a:off x="152400" y="1956776"/>
            <a:ext cx="8839200" cy="39638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body" idx="1"/>
          </p:nvPr>
        </p:nvSpPr>
        <p:spPr>
          <a:xfrm>
            <a:off x="628650" y="523200"/>
            <a:ext cx="7886700" cy="5811600"/>
          </a:xfrm>
          <a:prstGeom prst="rect">
            <a:avLst/>
          </a:prstGeom>
        </p:spPr>
        <p:txBody>
          <a:bodyPr wrap="square" lIns="91425" tIns="91425" rIns="91425" bIns="91425" anchor="t" anchorCtr="0">
            <a:noAutofit/>
          </a:bodyPr>
          <a:lstStyle/>
          <a:p>
            <a:pPr marL="228600" lvl="0" indent="-120650">
              <a:spcBef>
                <a:spcPts val="0"/>
              </a:spcBef>
              <a:buClr>
                <a:schemeClr val="dk1"/>
              </a:buClr>
              <a:buSzPts val="1100"/>
              <a:buFont typeface="Arial"/>
              <a:buNone/>
            </a:pPr>
            <a:r>
              <a:rPr lang="zh-TW" sz="2000" dirty="0"/>
              <a:t>import string</a:t>
            </a:r>
          </a:p>
          <a:p>
            <a:pPr marL="228600" lvl="0" indent="-120650">
              <a:spcBef>
                <a:spcPts val="0"/>
              </a:spcBef>
              <a:buClr>
                <a:schemeClr val="dk1"/>
              </a:buClr>
              <a:buSzPts val="1100"/>
              <a:buFont typeface="Arial"/>
              <a:buNone/>
            </a:pPr>
            <a:endParaRPr sz="2000" dirty="0"/>
          </a:p>
          <a:p>
            <a:pPr marL="228600" lvl="0" indent="-120650">
              <a:spcBef>
                <a:spcPts val="0"/>
              </a:spcBef>
              <a:buClr>
                <a:schemeClr val="dk1"/>
              </a:buClr>
              <a:buSzPts val="1100"/>
              <a:buFont typeface="Arial"/>
              <a:buNone/>
            </a:pPr>
            <a:r>
              <a:rPr lang="zh-TW" sz="2000" dirty="0"/>
              <a:t>caesaralpha = "abcdefghijklmnopqrstuvwxyz0123456789"</a:t>
            </a:r>
          </a:p>
          <a:p>
            <a:pPr marL="228600" lvl="0" indent="-120650">
              <a:spcBef>
                <a:spcPts val="0"/>
              </a:spcBef>
              <a:buClr>
                <a:schemeClr val="dk1"/>
              </a:buClr>
              <a:buSzPts val="1100"/>
              <a:buFont typeface="Arial"/>
              <a:buNone/>
            </a:pPr>
            <a:endParaRPr sz="2000" dirty="0"/>
          </a:p>
          <a:p>
            <a:pPr marL="228600" lvl="0" indent="-120650">
              <a:spcBef>
                <a:spcPts val="0"/>
              </a:spcBef>
              <a:buClr>
                <a:schemeClr val="dk1"/>
              </a:buClr>
              <a:buSzPts val="1100"/>
              <a:buFont typeface="Arial"/>
              <a:buNone/>
            </a:pPr>
            <a:r>
              <a:rPr lang="zh-TW" sz="2000" dirty="0"/>
              <a:t>def caesar(input_string, rot):</a:t>
            </a:r>
          </a:p>
          <a:p>
            <a:pPr marL="228600" lvl="0" indent="-120650">
              <a:spcBef>
                <a:spcPts val="0"/>
              </a:spcBef>
              <a:buClr>
                <a:schemeClr val="dk1"/>
              </a:buClr>
              <a:buSzPts val="1100"/>
              <a:buFont typeface="Arial"/>
              <a:buNone/>
            </a:pPr>
            <a:r>
              <a:rPr lang="zh-TW" sz="2000" dirty="0"/>
              <a:t>    output_string = ""</a:t>
            </a:r>
          </a:p>
          <a:p>
            <a:pPr marL="228600" lvl="0" indent="-120650">
              <a:spcBef>
                <a:spcPts val="0"/>
              </a:spcBef>
              <a:buClr>
                <a:schemeClr val="dk1"/>
              </a:buClr>
              <a:buSzPts val="1100"/>
              <a:buFont typeface="Arial"/>
              <a:buNone/>
            </a:pPr>
            <a:r>
              <a:rPr lang="zh-TW" sz="2000" dirty="0"/>
              <a:t>    for i in range(len(input_string)):</a:t>
            </a:r>
          </a:p>
          <a:p>
            <a:pPr marL="228600" lvl="0" indent="-120650">
              <a:spcBef>
                <a:spcPts val="0"/>
              </a:spcBef>
              <a:buClr>
                <a:schemeClr val="dk1"/>
              </a:buClr>
              <a:buSzPts val="1100"/>
              <a:buFont typeface="Arial"/>
              <a:buNone/>
            </a:pPr>
            <a:r>
              <a:rPr lang="zh-TW" sz="2000" dirty="0"/>
              <a:t>        if input_string[i].isalnum():</a:t>
            </a:r>
          </a:p>
          <a:p>
            <a:pPr marL="228600" lvl="0" indent="-120650">
              <a:spcBef>
                <a:spcPts val="0"/>
              </a:spcBef>
              <a:buClr>
                <a:schemeClr val="dk1"/>
              </a:buClr>
              <a:buSzPts val="1100"/>
              <a:buFont typeface="Arial"/>
              <a:buNone/>
            </a:pPr>
            <a:r>
              <a:rPr lang="zh-TW" sz="2000" dirty="0"/>
              <a:t>            idx = (caesaralpha.find(input_string[i]) + rot) % len(caesaralpha)</a:t>
            </a:r>
          </a:p>
          <a:p>
            <a:pPr marL="228600" lvl="0" indent="-120650">
              <a:spcBef>
                <a:spcPts val="0"/>
              </a:spcBef>
              <a:buClr>
                <a:schemeClr val="dk1"/>
              </a:buClr>
              <a:buSzPts val="1100"/>
              <a:buFont typeface="Arial"/>
              <a:buNone/>
            </a:pPr>
            <a:r>
              <a:rPr lang="zh-TW" sz="2000" dirty="0"/>
              <a:t>            output_string += caesaralpha[idx]</a:t>
            </a:r>
          </a:p>
          <a:p>
            <a:pPr marL="228600" lvl="0" indent="-120650">
              <a:spcBef>
                <a:spcPts val="0"/>
              </a:spcBef>
              <a:buClr>
                <a:schemeClr val="dk1"/>
              </a:buClr>
              <a:buSzPts val="1100"/>
              <a:buFont typeface="Arial"/>
              <a:buNone/>
            </a:pPr>
            <a:r>
              <a:rPr lang="zh-TW" sz="2000" dirty="0"/>
              <a:t>        else:</a:t>
            </a:r>
          </a:p>
          <a:p>
            <a:pPr marL="228600" lvl="0" indent="-120650">
              <a:spcBef>
                <a:spcPts val="0"/>
              </a:spcBef>
              <a:buClr>
                <a:schemeClr val="dk1"/>
              </a:buClr>
              <a:buSzPts val="1100"/>
              <a:buFont typeface="Arial"/>
              <a:buNone/>
            </a:pPr>
            <a:r>
              <a:rPr lang="zh-TW" sz="2000" dirty="0"/>
              <a:t>            output_string += input_string[i]</a:t>
            </a:r>
          </a:p>
          <a:p>
            <a:pPr marL="228600" lvl="0" indent="-120650">
              <a:spcBef>
                <a:spcPts val="0"/>
              </a:spcBef>
              <a:buClr>
                <a:schemeClr val="dk1"/>
              </a:buClr>
              <a:buSzPts val="1100"/>
              <a:buFont typeface="Arial"/>
              <a:buNone/>
            </a:pPr>
            <a:r>
              <a:rPr lang="zh-TW" sz="2000" dirty="0"/>
              <a:t>    return output_string</a:t>
            </a:r>
          </a:p>
          <a:p>
            <a:pPr marL="228600" lvl="0" indent="-120650">
              <a:spcBef>
                <a:spcPts val="0"/>
              </a:spcBef>
              <a:buClr>
                <a:schemeClr val="dk1"/>
              </a:buClr>
              <a:buSzPts val="1100"/>
              <a:buFont typeface="Arial"/>
              <a:buNone/>
            </a:pPr>
            <a:endParaRPr sz="2000" dirty="0"/>
          </a:p>
          <a:p>
            <a:pPr marL="228600" lvl="0" indent="-120650">
              <a:spcBef>
                <a:spcPts val="0"/>
              </a:spcBef>
              <a:buClr>
                <a:schemeClr val="dk1"/>
              </a:buClr>
              <a:buSzPts val="1100"/>
              <a:buFont typeface="Arial"/>
              <a:buNone/>
            </a:pPr>
            <a:r>
              <a:rPr lang="zh-TW" sz="2000" dirty="0"/>
              <a:t>enc = '7sj-ighm-742q3w4t' # encrypt data</a:t>
            </a:r>
          </a:p>
          <a:p>
            <a:pPr marL="228600" lvl="0" indent="-120650">
              <a:spcBef>
                <a:spcPts val="0"/>
              </a:spcBef>
              <a:buClr>
                <a:schemeClr val="dk1"/>
              </a:buClr>
              <a:buSzPts val="1100"/>
              <a:buFont typeface="Arial"/>
              <a:buNone/>
            </a:pPr>
            <a:endParaRPr sz="2000" dirty="0"/>
          </a:p>
          <a:p>
            <a:pPr marL="228600" lvl="0" indent="-120650">
              <a:spcBef>
                <a:spcPts val="0"/>
              </a:spcBef>
              <a:buClr>
                <a:schemeClr val="dk1"/>
              </a:buClr>
              <a:buSzPts val="1100"/>
              <a:buFont typeface="Arial"/>
              <a:buNone/>
            </a:pPr>
            <a:r>
              <a:rPr lang="zh-TW" sz="2000" dirty="0"/>
              <a:t>for i in range(len(caesaralpha)):</a:t>
            </a:r>
          </a:p>
          <a:p>
            <a:pPr marL="228600" lvl="0" indent="-120650">
              <a:spcBef>
                <a:spcPts val="0"/>
              </a:spcBef>
              <a:buClr>
                <a:schemeClr val="dk1"/>
              </a:buClr>
              <a:buSzPts val="1100"/>
              <a:buFont typeface="Arial"/>
              <a:buNone/>
            </a:pPr>
            <a:r>
              <a:rPr lang="zh-TW" sz="2000" dirty="0"/>
              <a:t>    print caesar(enc, i)</a:t>
            </a:r>
          </a:p>
          <a:p>
            <a:pPr marL="228600" lvl="0" indent="-120650">
              <a:spcBef>
                <a:spcPts val="0"/>
              </a:spcBef>
              <a:buClr>
                <a:schemeClr val="dk1"/>
              </a:buClr>
              <a:buSzPts val="1100"/>
              <a:buFont typeface="Arial"/>
              <a:buNone/>
            </a:pPr>
            <a:endParaRPr sz="1200" dirty="0"/>
          </a:p>
          <a:p>
            <a:pPr marL="228600" lvl="0" indent="-50800">
              <a:spcBef>
                <a:spcPts val="0"/>
              </a:spcBef>
              <a:buNone/>
            </a:pPr>
            <a:endParaRPr sz="1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628650" y="365126"/>
            <a:ext cx="78867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ts val="4400"/>
              <a:buFont typeface="Calibri"/>
              <a:buNone/>
            </a:pPr>
            <a:endParaRPr sz="4400" b="0" i="0" u="none" strike="noStrike" cap="none">
              <a:solidFill>
                <a:schemeClr val="dk1"/>
              </a:solidFill>
              <a:latin typeface="Calibri"/>
              <a:ea typeface="Calibri"/>
              <a:cs typeface="Calibri"/>
              <a:sym typeface="Calibri"/>
            </a:endParaRPr>
          </a:p>
        </p:txBody>
      </p:sp>
      <p:sp>
        <p:nvSpPr>
          <p:cNvPr id="305" name="Shape 305"/>
          <p:cNvSpPr txBox="1">
            <a:spLocks noGrp="1"/>
          </p:cNvSpPr>
          <p:nvPr>
            <p:ph type="body" idx="1"/>
          </p:nvPr>
        </p:nvSpPr>
        <p:spPr>
          <a:xfrm>
            <a:off x="628650" y="1825625"/>
            <a:ext cx="7886700" cy="4351338"/>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306" name="Shape 306"/>
          <p:cNvSpPr/>
          <p:nvPr/>
        </p:nvSpPr>
        <p:spPr>
          <a:xfrm>
            <a:off x="0" y="0"/>
            <a:ext cx="9144000" cy="6858000"/>
          </a:xfrm>
          <a:prstGeom prst="rect">
            <a:avLst/>
          </a:prstGeom>
          <a:solidFill>
            <a:schemeClr val="dk1"/>
          </a:solidFill>
          <a:ln>
            <a:noFill/>
          </a:ln>
        </p:spPr>
        <p:txBody>
          <a:bodyPr wrap="square" lIns="91425" tIns="45700" rIns="91425" bIns="45700" anchor="ctr" anchorCtr="0">
            <a:noAutofit/>
          </a:bodyPr>
          <a:lstStyle/>
          <a:p>
            <a:pPr marL="0" marR="0" lvl="0" indent="0" algn="ctr" rtl="0">
              <a:spcBef>
                <a:spcPts val="0"/>
              </a:spcBef>
              <a:buNone/>
            </a:pPr>
            <a:r>
              <a:rPr lang="zh-TW" sz="5400" dirty="0">
                <a:solidFill>
                  <a:schemeClr val="lt1"/>
                </a:solidFill>
                <a:latin typeface="Calibri"/>
                <a:ea typeface="Calibri"/>
                <a:cs typeface="Calibri"/>
                <a:sym typeface="Calibri"/>
              </a:rPr>
              <a:t>替換式密碼</a:t>
            </a:r>
            <a:r>
              <a:rPr lang="zh-TW" sz="5400" dirty="0">
                <a:solidFill>
                  <a:schemeClr val="lt1"/>
                </a:solidFill>
                <a:latin typeface="Arial"/>
                <a:ea typeface="Arial"/>
                <a:cs typeface="Arial"/>
                <a:sym typeface="Arial"/>
              </a:rPr>
              <a:t>の</a:t>
            </a:r>
            <a:r>
              <a:rPr lang="zh-TW" sz="5400" b="1" dirty="0">
                <a:solidFill>
                  <a:srgbClr val="FFFF00"/>
                </a:solidFill>
                <a:latin typeface="Arial"/>
                <a:ea typeface="Arial"/>
                <a:cs typeface="Arial"/>
                <a:sym typeface="Arial"/>
              </a:rPr>
              <a:t>頻率分析法</a:t>
            </a:r>
            <a:r>
              <a:rPr lang="zh-TW" sz="5400" b="1" dirty="0">
                <a:solidFill>
                  <a:srgbClr val="FFFF00"/>
                </a:solidFill>
                <a:latin typeface="Calibri"/>
                <a:ea typeface="Calibri"/>
                <a:cs typeface="Calibri"/>
                <a:sym typeface="Calibri"/>
              </a:rPr>
              <a:t/>
            </a:r>
            <a:br>
              <a:rPr lang="zh-TW" sz="5400" b="1" dirty="0">
                <a:solidFill>
                  <a:srgbClr val="FFFF00"/>
                </a:solidFill>
                <a:latin typeface="Calibri"/>
                <a:ea typeface="Calibri"/>
                <a:cs typeface="Calibri"/>
                <a:sym typeface="Calibri"/>
              </a:rPr>
            </a:br>
            <a:r>
              <a:rPr lang="zh-TW" sz="6600" dirty="0">
                <a:solidFill>
                  <a:schemeClr val="lt1"/>
                </a:solidFill>
                <a:latin typeface="Calibri"/>
                <a:ea typeface="Calibri"/>
                <a:cs typeface="Calibri"/>
                <a:sym typeface="Calibri"/>
              </a:rPr>
              <a:t>Substitution cipher</a:t>
            </a:r>
          </a:p>
          <a:p>
            <a:pPr marL="0" marR="0" lvl="0" indent="0" algn="ctr" rtl="0">
              <a:spcBef>
                <a:spcPts val="0"/>
              </a:spcBef>
              <a:buNone/>
            </a:pPr>
            <a:endParaRPr sz="6600" dirty="0">
              <a:solidFill>
                <a:schemeClr val="lt1"/>
              </a:solidFill>
              <a:latin typeface="Calibri"/>
              <a:ea typeface="Calibri"/>
              <a:cs typeface="Calibri"/>
              <a:sym typeface="Calibri"/>
            </a:endParaRPr>
          </a:p>
          <a:p>
            <a:pPr marL="0" marR="0" lvl="0" indent="0" algn="ctr" rtl="0">
              <a:spcBef>
                <a:spcPts val="0"/>
              </a:spcBef>
              <a:buNone/>
            </a:pPr>
            <a:r>
              <a:rPr lang="zh-TW" sz="1800" dirty="0">
                <a:solidFill>
                  <a:schemeClr val="lt1"/>
                </a:solidFill>
                <a:latin typeface="Calibri"/>
                <a:ea typeface="Calibri"/>
                <a:cs typeface="Calibri"/>
                <a:sym typeface="Calibri"/>
              </a:rPr>
              <a:t>https://zh.wikipedia.org/wiki/%E9%A2%91%E7%8E%87%E5%88%86%E6%9E%90</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title"/>
          </p:nvPr>
        </p:nvSpPr>
        <p:spPr>
          <a:xfrm>
            <a:off x="628650" y="365126"/>
            <a:ext cx="7886700" cy="1325700"/>
          </a:xfrm>
          <a:prstGeom prst="rect">
            <a:avLst/>
          </a:prstGeom>
        </p:spPr>
        <p:txBody>
          <a:bodyPr wrap="square" lIns="91425" tIns="91425" rIns="91425" bIns="91425" anchor="ctr" anchorCtr="0">
            <a:noAutofit/>
          </a:bodyPr>
          <a:lstStyle/>
          <a:p>
            <a:pPr marL="0" lvl="0" indent="0">
              <a:spcBef>
                <a:spcPts val="0"/>
              </a:spcBef>
              <a:buNone/>
            </a:pPr>
            <a:r>
              <a:rPr lang="zh-TW" sz="4000"/>
              <a:t>英文字母頻率</a:t>
            </a:r>
          </a:p>
        </p:txBody>
      </p:sp>
      <p:sp>
        <p:nvSpPr>
          <p:cNvPr id="312" name="Shape 312"/>
          <p:cNvSpPr txBox="1">
            <a:spLocks noGrp="1"/>
          </p:cNvSpPr>
          <p:nvPr>
            <p:ph type="body" idx="1"/>
          </p:nvPr>
        </p:nvSpPr>
        <p:spPr>
          <a:xfrm>
            <a:off x="628650" y="1825625"/>
            <a:ext cx="7886700" cy="4351200"/>
          </a:xfrm>
          <a:prstGeom prst="rect">
            <a:avLst/>
          </a:prstGeom>
        </p:spPr>
        <p:txBody>
          <a:bodyPr wrap="square" lIns="91425" tIns="91425" rIns="91425" bIns="91425" anchor="t" anchorCtr="0">
            <a:noAutofit/>
          </a:bodyPr>
          <a:lstStyle/>
          <a:p>
            <a:pPr marL="228600" lvl="0" indent="-50800">
              <a:spcBef>
                <a:spcPts val="0"/>
              </a:spcBef>
              <a:buNone/>
            </a:pPr>
            <a:endParaRPr/>
          </a:p>
        </p:txBody>
      </p:sp>
      <p:pic>
        <p:nvPicPr>
          <p:cNvPr id="313" name="Shape 313"/>
          <p:cNvPicPr preferRelativeResize="0"/>
          <p:nvPr/>
        </p:nvPicPr>
        <p:blipFill>
          <a:blip r:embed="rId3">
            <a:alphaModFix/>
          </a:blip>
          <a:stretch>
            <a:fillRect/>
          </a:stretch>
        </p:blipFill>
        <p:spPr>
          <a:xfrm>
            <a:off x="1435188" y="2585388"/>
            <a:ext cx="6273624" cy="2831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p:nvPr/>
        </p:nvSpPr>
        <p:spPr>
          <a:xfrm>
            <a:off x="0" y="0"/>
            <a:ext cx="9144000" cy="3705225"/>
          </a:xfrm>
          <a:prstGeom prst="wedgeRectCallout">
            <a:avLst>
              <a:gd name="adj1" fmla="val -20833"/>
              <a:gd name="adj2" fmla="val 62500"/>
            </a:avLst>
          </a:prstGeom>
          <a:solidFill>
            <a:srgbClr val="FF0000"/>
          </a:solidFill>
          <a:ln>
            <a:noFill/>
          </a:ln>
        </p:spPr>
        <p:txBody>
          <a:bodyPr wrap="square" lIns="91425" tIns="45700" rIns="91425" bIns="45700" anchor="ctr" anchorCtr="0">
            <a:noAutofit/>
          </a:bodyPr>
          <a:lstStyle/>
          <a:p>
            <a:pPr marL="0" marR="0" lvl="0" indent="0" algn="ctr" rtl="0">
              <a:spcBef>
                <a:spcPts val="0"/>
              </a:spcBef>
              <a:buNone/>
            </a:pPr>
            <a:r>
              <a:rPr lang="zh-TW" sz="4000" dirty="0">
                <a:solidFill>
                  <a:schemeClr val="lt1"/>
                </a:solidFill>
                <a:latin typeface="Calibri"/>
                <a:ea typeface="Calibri"/>
                <a:cs typeface="Calibri"/>
                <a:sym typeface="Calibri"/>
              </a:rPr>
              <a:t>Pico CTF 2014 : Substitution</a:t>
            </a:r>
          </a:p>
          <a:p>
            <a:pPr marL="0" marR="0" lvl="0" indent="0" algn="ctr" rtl="0">
              <a:spcBef>
                <a:spcPts val="0"/>
              </a:spcBef>
              <a:buNone/>
            </a:pPr>
            <a:endParaRPr sz="800" dirty="0">
              <a:solidFill>
                <a:schemeClr val="lt1"/>
              </a:solidFill>
              <a:latin typeface="Calibri"/>
              <a:ea typeface="Calibri"/>
              <a:cs typeface="Calibri"/>
              <a:sym typeface="Calibri"/>
            </a:endParaRPr>
          </a:p>
          <a:p>
            <a:pPr marL="0" marR="0" lvl="0" indent="0" algn="ctr" rtl="0">
              <a:spcBef>
                <a:spcPts val="0"/>
              </a:spcBef>
              <a:buNone/>
            </a:pPr>
            <a:r>
              <a:rPr lang="zh-TW" sz="1800" b="1" dirty="0">
                <a:solidFill>
                  <a:schemeClr val="lt1"/>
                </a:solidFill>
                <a:latin typeface="Calibri"/>
                <a:ea typeface="Calibri"/>
                <a:cs typeface="Calibri"/>
                <a:sym typeface="Calibri"/>
              </a:rPr>
              <a:t>https://github.com/VulnHub/ctf-writeups/blob/master/2014/picoctf/substitution.md</a:t>
            </a:r>
          </a:p>
        </p:txBody>
      </p:sp>
      <p:pic>
        <p:nvPicPr>
          <p:cNvPr id="319" name="Shape 319"/>
          <p:cNvPicPr preferRelativeResize="0"/>
          <p:nvPr/>
        </p:nvPicPr>
        <p:blipFill rotWithShape="1">
          <a:blip r:embed="rId3">
            <a:alphaModFix/>
          </a:blip>
          <a:srcRect/>
          <a:stretch/>
        </p:blipFill>
        <p:spPr>
          <a:xfrm>
            <a:off x="177627" y="2567715"/>
            <a:ext cx="8788746" cy="410621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628650" y="365126"/>
            <a:ext cx="7886700" cy="1325700"/>
          </a:xfrm>
          <a:prstGeom prst="rect">
            <a:avLst/>
          </a:prstGeom>
        </p:spPr>
        <p:txBody>
          <a:bodyPr wrap="square" lIns="91425" tIns="91425" rIns="91425" bIns="91425" anchor="ctr" anchorCtr="0">
            <a:noAutofit/>
          </a:bodyPr>
          <a:lstStyle/>
          <a:p>
            <a:pPr marL="0" lvl="0" indent="0">
              <a:spcBef>
                <a:spcPts val="0"/>
              </a:spcBef>
              <a:buNone/>
            </a:pPr>
            <a:r>
              <a:rPr lang="zh-TW" sz="4800" dirty="0"/>
              <a:t>Pico CTF 2014 : Substitution</a:t>
            </a:r>
          </a:p>
        </p:txBody>
      </p:sp>
      <p:sp>
        <p:nvSpPr>
          <p:cNvPr id="325" name="Shape 325"/>
          <p:cNvSpPr txBox="1">
            <a:spLocks noGrp="1"/>
          </p:cNvSpPr>
          <p:nvPr>
            <p:ph type="body" idx="1"/>
          </p:nvPr>
        </p:nvSpPr>
        <p:spPr>
          <a:xfrm>
            <a:off x="628650" y="1825625"/>
            <a:ext cx="7886700" cy="4351200"/>
          </a:xfrm>
          <a:prstGeom prst="rect">
            <a:avLst/>
          </a:prstGeom>
        </p:spPr>
        <p:txBody>
          <a:bodyPr wrap="square" lIns="91425" tIns="91425" rIns="91425" bIns="91425" anchor="t" anchorCtr="0">
            <a:noAutofit/>
          </a:bodyPr>
          <a:lstStyle/>
          <a:p>
            <a:pPr marL="228600" lvl="0" indent="-50800">
              <a:spcBef>
                <a:spcPts val="0"/>
              </a:spcBef>
              <a:buNone/>
            </a:pPr>
            <a:r>
              <a:rPr lang="zh-TW"/>
              <a:t>There's an authorization code for some Thyrin Labs information here, along with someone's favorite song. But it's been encrypted! Find the authorization code</a:t>
            </a:r>
          </a:p>
        </p:txBody>
      </p:sp>
      <p:pic>
        <p:nvPicPr>
          <p:cNvPr id="326" name="Shape 326"/>
          <p:cNvPicPr preferRelativeResize="0"/>
          <p:nvPr/>
        </p:nvPicPr>
        <p:blipFill>
          <a:blip r:embed="rId3">
            <a:alphaModFix/>
          </a:blip>
          <a:stretch>
            <a:fillRect/>
          </a:stretch>
        </p:blipFill>
        <p:spPr>
          <a:xfrm>
            <a:off x="2633650" y="3820025"/>
            <a:ext cx="3876675" cy="2667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Shape 331"/>
          <p:cNvPicPr preferRelativeResize="0">
            <a:picLocks noGrp="1"/>
          </p:cNvPicPr>
          <p:nvPr>
            <p:ph type="body" idx="1"/>
          </p:nvPr>
        </p:nvPicPr>
        <p:blipFill rotWithShape="1">
          <a:blip r:embed="rId3">
            <a:alphaModFix/>
          </a:blip>
          <a:srcRect l="6991" t="6077" r="5732" b="34701"/>
          <a:stretch/>
        </p:blipFill>
        <p:spPr>
          <a:xfrm>
            <a:off x="106878" y="1191925"/>
            <a:ext cx="9302708" cy="4852615"/>
          </a:xfrm>
          <a:prstGeom prst="rect">
            <a:avLst/>
          </a:prstGeom>
          <a:noFill/>
          <a:ln>
            <a:noFill/>
          </a:ln>
        </p:spPr>
      </p:pic>
      <p:sp>
        <p:nvSpPr>
          <p:cNvPr id="332" name="Shape 332"/>
          <p:cNvSpPr/>
          <p:nvPr/>
        </p:nvSpPr>
        <p:spPr>
          <a:xfrm>
            <a:off x="0" y="0"/>
            <a:ext cx="9144000" cy="847725"/>
          </a:xfrm>
          <a:prstGeom prst="wedgeRectCallout">
            <a:avLst>
              <a:gd name="adj1" fmla="val -20833"/>
              <a:gd name="adj2" fmla="val 62500"/>
            </a:avLst>
          </a:prstGeom>
          <a:solidFill>
            <a:srgbClr val="7F6000"/>
          </a:solidFill>
          <a:ln>
            <a:noFill/>
          </a:ln>
        </p:spPr>
        <p:txBody>
          <a:bodyPr wrap="square" lIns="91425" tIns="45700" rIns="91425" bIns="45700" anchor="ctr" anchorCtr="0">
            <a:noAutofit/>
          </a:bodyPr>
          <a:lstStyle/>
          <a:p>
            <a:pPr lvl="0"/>
            <a:r>
              <a:rPr lang="zh-TW" sz="2400" dirty="0">
                <a:solidFill>
                  <a:schemeClr val="lt1"/>
                </a:solidFill>
                <a:latin typeface="Calibri"/>
                <a:ea typeface="Calibri"/>
                <a:cs typeface="Calibri"/>
                <a:sym typeface="Calibri"/>
              </a:rPr>
              <a:t>解法一:使用線上</a:t>
            </a:r>
            <a:r>
              <a:rPr lang="zh-TW" sz="2400" dirty="0" smtClean="0">
                <a:solidFill>
                  <a:schemeClr val="lt1"/>
                </a:solidFill>
                <a:latin typeface="Calibri"/>
                <a:ea typeface="Calibri"/>
                <a:cs typeface="Calibri"/>
                <a:sym typeface="Calibri"/>
              </a:rPr>
              <a:t>工具</a:t>
            </a:r>
            <a:r>
              <a:rPr lang="en-US" altLang="zh-TW" sz="2400" dirty="0">
                <a:solidFill>
                  <a:schemeClr val="lt1"/>
                </a:solidFill>
                <a:latin typeface="Calibri"/>
                <a:ea typeface="Calibri"/>
                <a:cs typeface="Calibri"/>
                <a:sym typeface="Calibri"/>
              </a:rPr>
              <a:t>http://quipqiup.com/index.php</a:t>
            </a:r>
            <a:endParaRPr lang="zh-TW" sz="1800" dirty="0">
              <a:solidFill>
                <a:schemeClr val="lt1"/>
              </a:solidFill>
              <a:latin typeface="Calibri"/>
              <a:ea typeface="Calibri"/>
              <a:cs typeface="Calibri"/>
              <a:sym typeface="Calibri"/>
            </a:endParaRPr>
          </a:p>
        </p:txBody>
      </p:sp>
      <p:sp>
        <p:nvSpPr>
          <p:cNvPr id="333" name="Shape 333"/>
          <p:cNvSpPr/>
          <p:nvPr/>
        </p:nvSpPr>
        <p:spPr>
          <a:xfrm>
            <a:off x="415635" y="3479469"/>
            <a:ext cx="4001985" cy="1246910"/>
          </a:xfrm>
          <a:prstGeom prst="roundRect">
            <a:avLst>
              <a:gd name="adj" fmla="val 16667"/>
            </a:avLst>
          </a:prstGeom>
          <a:noFill/>
          <a:ln w="57150" cap="flat" cmpd="sng">
            <a:solidFill>
              <a:srgbClr val="FF0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34" name="Shape 334"/>
          <p:cNvSpPr/>
          <p:nvPr/>
        </p:nvSpPr>
        <p:spPr>
          <a:xfrm>
            <a:off x="243513" y="2427383"/>
            <a:ext cx="697627" cy="707886"/>
          </a:xfrm>
          <a:prstGeom prst="rect">
            <a:avLst/>
          </a:prstGeom>
          <a:solidFill>
            <a:schemeClr val="dk1"/>
          </a:solidFill>
          <a:ln>
            <a:noFill/>
          </a:ln>
        </p:spPr>
        <p:txBody>
          <a:bodyPr wrap="square" lIns="91425" tIns="45700" rIns="91425" bIns="45700" anchor="t" anchorCtr="0">
            <a:noAutofit/>
          </a:bodyPr>
          <a:lstStyle/>
          <a:p>
            <a:pPr marL="0" marR="0" lvl="0" indent="0" algn="l" rtl="0">
              <a:spcBef>
                <a:spcPts val="0"/>
              </a:spcBef>
              <a:buNone/>
            </a:pPr>
            <a:r>
              <a:rPr lang="zh-TW" sz="4000" b="1">
                <a:solidFill>
                  <a:srgbClr val="FFFF00"/>
                </a:solidFill>
                <a:latin typeface="Calibri"/>
                <a:ea typeface="Calibri"/>
                <a:cs typeface="Calibri"/>
                <a:sym typeface="Calibri"/>
              </a:rPr>
              <a:t>①</a:t>
            </a:r>
          </a:p>
        </p:txBody>
      </p:sp>
      <p:sp>
        <p:nvSpPr>
          <p:cNvPr id="335" name="Shape 335"/>
          <p:cNvSpPr/>
          <p:nvPr/>
        </p:nvSpPr>
        <p:spPr>
          <a:xfrm>
            <a:off x="7641841" y="6065574"/>
            <a:ext cx="646331" cy="646331"/>
          </a:xfrm>
          <a:prstGeom prst="rect">
            <a:avLst/>
          </a:prstGeom>
          <a:solidFill>
            <a:schemeClr val="dk1"/>
          </a:solidFill>
          <a:ln>
            <a:noFill/>
          </a:ln>
        </p:spPr>
        <p:txBody>
          <a:bodyPr wrap="square" lIns="91425" tIns="45700" rIns="91425" bIns="45700" anchor="t" anchorCtr="0">
            <a:noAutofit/>
          </a:bodyPr>
          <a:lstStyle/>
          <a:p>
            <a:pPr marL="0" marR="0" lvl="0" indent="0" algn="l" rtl="0">
              <a:spcBef>
                <a:spcPts val="0"/>
              </a:spcBef>
              <a:buNone/>
            </a:pPr>
            <a:r>
              <a:rPr lang="zh-TW" sz="3600" b="1">
                <a:solidFill>
                  <a:srgbClr val="FFFF00"/>
                </a:solidFill>
                <a:latin typeface="Calibri"/>
                <a:ea typeface="Calibri"/>
                <a:cs typeface="Calibri"/>
                <a:sym typeface="Calibri"/>
              </a:rPr>
              <a:t>②</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p:nvPr/>
        </p:nvSpPr>
        <p:spPr>
          <a:xfrm>
            <a:off x="0" y="0"/>
            <a:ext cx="9144000" cy="847725"/>
          </a:xfrm>
          <a:prstGeom prst="wedgeRectCallout">
            <a:avLst>
              <a:gd name="adj1" fmla="val -20833"/>
              <a:gd name="adj2" fmla="val 62500"/>
            </a:avLst>
          </a:prstGeom>
          <a:solidFill>
            <a:srgbClr val="7F6000"/>
          </a:solidFill>
          <a:ln>
            <a:noFill/>
          </a:ln>
        </p:spPr>
        <p:txBody>
          <a:bodyPr wrap="square" lIns="91425" tIns="45700" rIns="91425" bIns="45700" anchor="ctr" anchorCtr="0">
            <a:noAutofit/>
          </a:bodyPr>
          <a:lstStyle/>
          <a:p>
            <a:pPr marL="0" marR="0" lvl="0" indent="0" algn="l" rtl="0">
              <a:spcBef>
                <a:spcPts val="0"/>
              </a:spcBef>
              <a:buNone/>
            </a:pPr>
            <a:r>
              <a:rPr lang="zh-TW" sz="2400">
                <a:solidFill>
                  <a:schemeClr val="lt1"/>
                </a:solidFill>
                <a:latin typeface="Calibri"/>
                <a:ea typeface="Calibri"/>
                <a:cs typeface="Calibri"/>
                <a:sym typeface="Calibri"/>
              </a:rPr>
              <a:t>解法一:使用線上工具</a:t>
            </a:r>
          </a:p>
          <a:p>
            <a:pPr marL="0" marR="0" lvl="0" indent="0" algn="l" rtl="0">
              <a:spcBef>
                <a:spcPts val="0"/>
              </a:spcBef>
              <a:buNone/>
            </a:pPr>
            <a:r>
              <a:rPr lang="zh-TW" sz="1800">
                <a:solidFill>
                  <a:schemeClr val="lt1"/>
                </a:solidFill>
                <a:latin typeface="Calibri"/>
                <a:ea typeface="Calibri"/>
                <a:cs typeface="Calibri"/>
                <a:sym typeface="Calibri"/>
              </a:rPr>
              <a:t>http://quipqiup.com/</a:t>
            </a:r>
          </a:p>
        </p:txBody>
      </p:sp>
      <p:pic>
        <p:nvPicPr>
          <p:cNvPr id="341" name="Shape 341"/>
          <p:cNvPicPr preferRelativeResize="0"/>
          <p:nvPr/>
        </p:nvPicPr>
        <p:blipFill rotWithShape="1">
          <a:blip r:embed="rId3">
            <a:alphaModFix/>
          </a:blip>
          <a:srcRect/>
          <a:stretch/>
        </p:blipFill>
        <p:spPr>
          <a:xfrm>
            <a:off x="1021557" y="847725"/>
            <a:ext cx="6877366" cy="5814332"/>
          </a:xfrm>
          <a:prstGeom prst="rect">
            <a:avLst/>
          </a:prstGeom>
          <a:noFill/>
          <a:ln>
            <a:noFill/>
          </a:ln>
        </p:spPr>
      </p:pic>
      <p:sp>
        <p:nvSpPr>
          <p:cNvPr id="342" name="Shape 342"/>
          <p:cNvSpPr/>
          <p:nvPr/>
        </p:nvSpPr>
        <p:spPr>
          <a:xfrm>
            <a:off x="1151906" y="5011387"/>
            <a:ext cx="6747017" cy="1650670"/>
          </a:xfrm>
          <a:prstGeom prst="roundRect">
            <a:avLst>
              <a:gd name="adj" fmla="val 16667"/>
            </a:avLst>
          </a:prstGeom>
          <a:noFill/>
          <a:ln w="57150" cap="flat" cmpd="sng">
            <a:solidFill>
              <a:srgbClr val="FF0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343" name="Shape 343"/>
          <p:cNvSpPr/>
          <p:nvPr/>
        </p:nvSpPr>
        <p:spPr>
          <a:xfrm>
            <a:off x="106878" y="5254831"/>
            <a:ext cx="979853" cy="1163782"/>
          </a:xfrm>
          <a:prstGeom prst="rightArrow">
            <a:avLst>
              <a:gd name="adj1" fmla="val 50000"/>
              <a:gd name="adj2" fmla="val 50000"/>
            </a:avLst>
          </a:prstGeom>
          <a:solidFill>
            <a:srgbClr val="FF0000"/>
          </a:solidFill>
          <a:ln>
            <a:noFill/>
          </a:ln>
        </p:spPr>
        <p:txBody>
          <a:bodyPr wrap="square" lIns="91425" tIns="45700" rIns="91425" bIns="45700" anchor="ctr" anchorCtr="0">
            <a:noAutofit/>
          </a:bodyPr>
          <a:lstStyle/>
          <a:p>
            <a:pPr marL="0" marR="0" lvl="0" indent="0" algn="ctr" rtl="0">
              <a:spcBef>
                <a:spcPts val="0"/>
              </a:spcBef>
              <a:buNone/>
            </a:pPr>
            <a:r>
              <a:rPr lang="zh-TW" sz="1800" b="1">
                <a:solidFill>
                  <a:schemeClr val="lt1"/>
                </a:solidFill>
                <a:latin typeface="Calibri"/>
                <a:ea typeface="Calibri"/>
                <a:cs typeface="Calibri"/>
                <a:sym typeface="Calibri"/>
              </a:rPr>
              <a:t>答案</a:t>
            </a:r>
          </a:p>
        </p:txBody>
      </p:sp>
      <p:pic>
        <p:nvPicPr>
          <p:cNvPr id="344" name="Shape 344"/>
          <p:cNvPicPr preferRelativeResize="0"/>
          <p:nvPr/>
        </p:nvPicPr>
        <p:blipFill rotWithShape="1">
          <a:blip r:embed="rId4">
            <a:alphaModFix/>
          </a:blip>
          <a:srcRect l="2339" t="70802" r="344" b="18989"/>
          <a:stretch/>
        </p:blipFill>
        <p:spPr>
          <a:xfrm>
            <a:off x="106878" y="2834213"/>
            <a:ext cx="9809438" cy="1227148"/>
          </a:xfrm>
          <a:prstGeom prst="rect">
            <a:avLst/>
          </a:prstGeom>
          <a:noFill/>
          <a:ln>
            <a:noFill/>
          </a:ln>
        </p:spPr>
      </p:pic>
      <p:sp>
        <p:nvSpPr>
          <p:cNvPr id="345" name="Shape 345"/>
          <p:cNvSpPr/>
          <p:nvPr/>
        </p:nvSpPr>
        <p:spPr>
          <a:xfrm>
            <a:off x="149822" y="4608500"/>
            <a:ext cx="646331" cy="646331"/>
          </a:xfrm>
          <a:prstGeom prst="rect">
            <a:avLst/>
          </a:prstGeom>
          <a:solidFill>
            <a:schemeClr val="dk1"/>
          </a:solidFill>
          <a:ln>
            <a:noFill/>
          </a:ln>
        </p:spPr>
        <p:txBody>
          <a:bodyPr wrap="square" lIns="91425" tIns="45700" rIns="91425" bIns="45700" anchor="t" anchorCtr="0">
            <a:noAutofit/>
          </a:bodyPr>
          <a:lstStyle/>
          <a:p>
            <a:pPr marL="0" marR="0" lvl="0" indent="0" algn="l" rtl="0">
              <a:spcBef>
                <a:spcPts val="0"/>
              </a:spcBef>
              <a:buNone/>
            </a:pPr>
            <a:r>
              <a:rPr lang="zh-TW" sz="3600" b="1">
                <a:solidFill>
                  <a:srgbClr val="FFFF00"/>
                </a:solidFill>
                <a:latin typeface="Calibri"/>
                <a:ea typeface="Calibri"/>
                <a:cs typeface="Calibri"/>
                <a:sym typeface="Calibri"/>
              </a:rPr>
              <a:t>③</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628650" y="365126"/>
            <a:ext cx="78867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ts val="4400"/>
              <a:buFont typeface="Calibri"/>
              <a:buNone/>
            </a:pPr>
            <a:endParaRPr sz="4400" b="0" i="0" u="none" strike="noStrike" cap="none">
              <a:solidFill>
                <a:schemeClr val="dk1"/>
              </a:solidFill>
              <a:latin typeface="Calibri"/>
              <a:ea typeface="Calibri"/>
              <a:cs typeface="Calibri"/>
              <a:sym typeface="Calibri"/>
            </a:endParaRPr>
          </a:p>
        </p:txBody>
      </p:sp>
      <p:sp>
        <p:nvSpPr>
          <p:cNvPr id="351" name="Shape 351"/>
          <p:cNvSpPr txBox="1">
            <a:spLocks noGrp="1"/>
          </p:cNvSpPr>
          <p:nvPr>
            <p:ph type="body" idx="1"/>
          </p:nvPr>
        </p:nvSpPr>
        <p:spPr>
          <a:xfrm>
            <a:off x="628650" y="1825625"/>
            <a:ext cx="7886700" cy="4351338"/>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352" name="Shape 352"/>
          <p:cNvSpPr/>
          <p:nvPr/>
        </p:nvSpPr>
        <p:spPr>
          <a:xfrm>
            <a:off x="0" y="0"/>
            <a:ext cx="9144000" cy="6858000"/>
          </a:xfrm>
          <a:prstGeom prst="rect">
            <a:avLst/>
          </a:prstGeom>
          <a:solidFill>
            <a:schemeClr val="dk1"/>
          </a:solidFill>
          <a:ln>
            <a:noFill/>
          </a:ln>
        </p:spPr>
        <p:txBody>
          <a:bodyPr wrap="square" lIns="91425" tIns="45700" rIns="91425" bIns="45700" anchor="ctr" anchorCtr="0">
            <a:noAutofit/>
          </a:bodyPr>
          <a:lstStyle/>
          <a:p>
            <a:pPr marL="0" marR="0" lvl="0" indent="0" algn="ctr" rtl="0">
              <a:spcBef>
                <a:spcPts val="0"/>
              </a:spcBef>
              <a:buNone/>
            </a:pPr>
            <a:r>
              <a:rPr lang="zh-TW" sz="6600">
                <a:solidFill>
                  <a:schemeClr val="lt1"/>
                </a:solidFill>
                <a:latin typeface="Calibri"/>
                <a:ea typeface="Calibri"/>
                <a:cs typeface="Calibri"/>
                <a:sym typeface="Calibri"/>
              </a:rPr>
              <a:t>換位加密法</a:t>
            </a:r>
            <a:br>
              <a:rPr lang="zh-TW" sz="6600">
                <a:solidFill>
                  <a:schemeClr val="lt1"/>
                </a:solidFill>
                <a:latin typeface="Calibri"/>
                <a:ea typeface="Calibri"/>
                <a:cs typeface="Calibri"/>
                <a:sym typeface="Calibri"/>
              </a:rPr>
            </a:br>
            <a:r>
              <a:rPr lang="zh-TW" sz="6600">
                <a:solidFill>
                  <a:schemeClr val="lt1"/>
                </a:solidFill>
                <a:latin typeface="Calibri"/>
                <a:ea typeface="Calibri"/>
                <a:cs typeface="Calibri"/>
                <a:sym typeface="Calibri"/>
              </a:rPr>
              <a:t>Transposition cipher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body" idx="1"/>
          </p:nvPr>
        </p:nvSpPr>
        <p:spPr>
          <a:xfrm>
            <a:off x="141763" y="1219984"/>
            <a:ext cx="3207079" cy="5537075"/>
          </a:xfrm>
          <a:prstGeom prst="rect">
            <a:avLst/>
          </a:prstGeom>
          <a:noFill/>
          <a:ln>
            <a:noFill/>
          </a:ln>
        </p:spPr>
        <p:txBody>
          <a:bodyPr wrap="square" lIns="91425" tIns="45700" rIns="91425" bIns="45700" anchor="t" anchorCtr="0">
            <a:noAutofit/>
          </a:bodyPr>
          <a:lstStyle/>
          <a:p>
            <a:pPr marL="228600" marR="0" lvl="0" indent="-228600" algn="l" rtl="0">
              <a:lnSpc>
                <a:spcPct val="70000"/>
              </a:lnSpc>
              <a:spcBef>
                <a:spcPts val="0"/>
              </a:spcBef>
              <a:spcAft>
                <a:spcPts val="0"/>
              </a:spcAft>
              <a:buClr>
                <a:schemeClr val="dk1"/>
              </a:buClr>
              <a:buSzPts val="1960"/>
              <a:buFont typeface="Arial"/>
              <a:buChar char="•"/>
            </a:pPr>
            <a:r>
              <a:rPr lang="zh-TW" sz="1960" b="0" i="0" u="none" strike="noStrike" cap="none">
                <a:solidFill>
                  <a:schemeClr val="dk1"/>
                </a:solidFill>
                <a:latin typeface="Calibri"/>
                <a:ea typeface="Calibri"/>
                <a:cs typeface="Calibri"/>
                <a:sym typeface="Calibri"/>
              </a:rPr>
              <a:t>In cryptography, a transposition cipher is a method of encryption by which </a:t>
            </a:r>
            <a:r>
              <a:rPr lang="zh-TW" sz="1960" b="1" i="0" u="none" strike="noStrike" cap="none">
                <a:solidFill>
                  <a:srgbClr val="FF0000"/>
                </a:solidFill>
                <a:latin typeface="Calibri"/>
                <a:ea typeface="Calibri"/>
                <a:cs typeface="Calibri"/>
                <a:sym typeface="Calibri"/>
              </a:rPr>
              <a:t>the positions held by units of plaintext </a:t>
            </a:r>
            <a:r>
              <a:rPr lang="zh-TW" sz="1960" b="0" i="0" u="none" strike="noStrike" cap="none">
                <a:solidFill>
                  <a:schemeClr val="dk1"/>
                </a:solidFill>
                <a:latin typeface="Calibri"/>
                <a:ea typeface="Calibri"/>
                <a:cs typeface="Calibri"/>
                <a:sym typeface="Calibri"/>
              </a:rPr>
              <a:t>(which are commonly characters or groups of characters) are shifted according to </a:t>
            </a:r>
            <a:r>
              <a:rPr lang="zh-TW" sz="1960" b="1" i="0" u="none" strike="noStrike" cap="none">
                <a:solidFill>
                  <a:srgbClr val="7030A0"/>
                </a:solidFill>
                <a:latin typeface="Calibri"/>
                <a:ea typeface="Calibri"/>
                <a:cs typeface="Calibri"/>
                <a:sym typeface="Calibri"/>
              </a:rPr>
              <a:t>a regular system</a:t>
            </a:r>
            <a:r>
              <a:rPr lang="zh-TW" sz="1960" b="0" i="0" u="none" strike="noStrike" cap="none">
                <a:solidFill>
                  <a:schemeClr val="dk1"/>
                </a:solidFill>
                <a:latin typeface="Calibri"/>
                <a:ea typeface="Calibri"/>
                <a:cs typeface="Calibri"/>
                <a:sym typeface="Calibri"/>
              </a:rPr>
              <a:t>, so that the ciphertext constitutes a permutation of the plaintext. </a:t>
            </a:r>
          </a:p>
          <a:p>
            <a:pPr marL="228600" marR="0" lvl="0" indent="-228600" algn="l" rtl="0">
              <a:lnSpc>
                <a:spcPct val="70000"/>
              </a:lnSpc>
              <a:spcBef>
                <a:spcPts val="1000"/>
              </a:spcBef>
              <a:buClr>
                <a:schemeClr val="dk1"/>
              </a:buClr>
              <a:buSzPts val="1960"/>
              <a:buFont typeface="Arial"/>
              <a:buChar char="•"/>
            </a:pPr>
            <a:r>
              <a:rPr lang="zh-TW" sz="1960" b="0" i="0" u="none" strike="noStrike" cap="none">
                <a:solidFill>
                  <a:schemeClr val="dk1"/>
                </a:solidFill>
                <a:latin typeface="Calibri"/>
                <a:ea typeface="Calibri"/>
                <a:cs typeface="Calibri"/>
                <a:sym typeface="Calibri"/>
              </a:rPr>
              <a:t>That is, the order of the units is changed (the plaintext is reordered). Mathematically a bijective function is used on the characters' positions to encrypt and an inverse function to decrypt.</a:t>
            </a:r>
          </a:p>
        </p:txBody>
      </p:sp>
      <p:sp>
        <p:nvSpPr>
          <p:cNvPr id="358" name="Shape 358"/>
          <p:cNvSpPr/>
          <p:nvPr/>
        </p:nvSpPr>
        <p:spPr>
          <a:xfrm>
            <a:off x="0" y="0"/>
            <a:ext cx="9144000" cy="857250"/>
          </a:xfrm>
          <a:prstGeom prst="wedgeRectCallout">
            <a:avLst>
              <a:gd name="adj1" fmla="val -20833"/>
              <a:gd name="adj2" fmla="val 62500"/>
            </a:avLst>
          </a:prstGeom>
          <a:solidFill>
            <a:srgbClr val="7F6000"/>
          </a:solidFill>
          <a:ln>
            <a:noFill/>
          </a:ln>
        </p:spPr>
        <p:txBody>
          <a:bodyPr wrap="square" lIns="91425" tIns="45700" rIns="91425" bIns="45700" anchor="ctr" anchorCtr="0">
            <a:noAutofit/>
          </a:bodyPr>
          <a:lstStyle/>
          <a:p>
            <a:pPr marL="0" marR="0" lvl="0" indent="0" algn="l" rtl="0">
              <a:spcBef>
                <a:spcPts val="0"/>
              </a:spcBef>
              <a:buNone/>
            </a:pPr>
            <a:r>
              <a:rPr lang="zh-TW" sz="2800">
                <a:solidFill>
                  <a:schemeClr val="lt1"/>
                </a:solidFill>
                <a:latin typeface="Arial"/>
                <a:ea typeface="Arial"/>
                <a:cs typeface="Arial"/>
                <a:sym typeface="Arial"/>
              </a:rPr>
              <a:t>換位加密法</a:t>
            </a:r>
            <a:r>
              <a:rPr lang="zh-TW" sz="1800">
                <a:solidFill>
                  <a:schemeClr val="lt1"/>
                </a:solidFill>
                <a:latin typeface="Calibri"/>
                <a:ea typeface="Calibri"/>
                <a:cs typeface="Calibri"/>
                <a:sym typeface="Calibri"/>
              </a:rPr>
              <a:t> Transposition cipher</a:t>
            </a:r>
          </a:p>
          <a:p>
            <a:pPr marL="0" marR="0" lvl="0" indent="0" algn="l" rtl="0">
              <a:spcBef>
                <a:spcPts val="0"/>
              </a:spcBef>
              <a:buNone/>
            </a:pPr>
            <a:r>
              <a:rPr lang="zh-TW" sz="1800">
                <a:solidFill>
                  <a:schemeClr val="lt1"/>
                </a:solidFill>
                <a:latin typeface="Calibri"/>
                <a:ea typeface="Calibri"/>
                <a:cs typeface="Calibri"/>
                <a:sym typeface="Calibri"/>
              </a:rPr>
              <a:t>https://en.wikipedia.org/wiki/Transposition_cipher</a:t>
            </a:r>
          </a:p>
        </p:txBody>
      </p:sp>
      <p:sp>
        <p:nvSpPr>
          <p:cNvPr id="359" name="Shape 359"/>
          <p:cNvSpPr/>
          <p:nvPr/>
        </p:nvSpPr>
        <p:spPr>
          <a:xfrm>
            <a:off x="3957806" y="1439284"/>
            <a:ext cx="1774653" cy="369332"/>
          </a:xfrm>
          <a:prstGeom prst="rect">
            <a:avLst/>
          </a:prstGeom>
          <a:solidFill>
            <a:srgbClr val="E1EFD8"/>
          </a:solid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Rail Fence cipher</a:t>
            </a:r>
          </a:p>
        </p:txBody>
      </p:sp>
      <p:sp>
        <p:nvSpPr>
          <p:cNvPr id="360" name="Shape 360"/>
          <p:cNvSpPr/>
          <p:nvPr/>
        </p:nvSpPr>
        <p:spPr>
          <a:xfrm>
            <a:off x="4487004" y="2054118"/>
            <a:ext cx="1381276" cy="369332"/>
          </a:xfrm>
          <a:prstGeom prst="rect">
            <a:avLst/>
          </a:prstGeom>
          <a:solidFill>
            <a:srgbClr val="E1EFD8"/>
          </a:solid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Route cipher</a:t>
            </a:r>
          </a:p>
        </p:txBody>
      </p:sp>
      <p:sp>
        <p:nvSpPr>
          <p:cNvPr id="361" name="Shape 361"/>
          <p:cNvSpPr/>
          <p:nvPr/>
        </p:nvSpPr>
        <p:spPr>
          <a:xfrm>
            <a:off x="5355772" y="2788018"/>
            <a:ext cx="2388859" cy="369332"/>
          </a:xfrm>
          <a:prstGeom prst="rect">
            <a:avLst/>
          </a:prstGeom>
          <a:solidFill>
            <a:srgbClr val="E1EFD8"/>
          </a:solid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Columnar transposition</a:t>
            </a:r>
          </a:p>
        </p:txBody>
      </p:sp>
      <p:sp>
        <p:nvSpPr>
          <p:cNvPr id="362" name="Shape 362"/>
          <p:cNvSpPr/>
          <p:nvPr/>
        </p:nvSpPr>
        <p:spPr>
          <a:xfrm>
            <a:off x="3719871" y="3435652"/>
            <a:ext cx="2148409" cy="369332"/>
          </a:xfrm>
          <a:prstGeom prst="rect">
            <a:avLst/>
          </a:prstGeom>
          <a:solidFill>
            <a:srgbClr val="E1EFD8"/>
          </a:solid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Double transposition</a:t>
            </a:r>
          </a:p>
        </p:txBody>
      </p:sp>
      <p:sp>
        <p:nvSpPr>
          <p:cNvPr id="363" name="Shape 363"/>
          <p:cNvSpPr/>
          <p:nvPr/>
        </p:nvSpPr>
        <p:spPr>
          <a:xfrm>
            <a:off x="4579497" y="4202352"/>
            <a:ext cx="3186706" cy="369332"/>
          </a:xfrm>
          <a:prstGeom prst="rect">
            <a:avLst/>
          </a:prstGeom>
          <a:solidFill>
            <a:srgbClr val="E1EFD8"/>
          </a:solid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Myszkowski transposition(1902)</a:t>
            </a:r>
          </a:p>
        </p:txBody>
      </p:sp>
      <p:sp>
        <p:nvSpPr>
          <p:cNvPr id="364" name="Shape 364"/>
          <p:cNvSpPr/>
          <p:nvPr/>
        </p:nvSpPr>
        <p:spPr>
          <a:xfrm>
            <a:off x="3789424" y="4910332"/>
            <a:ext cx="2391745" cy="369332"/>
          </a:xfrm>
          <a:prstGeom prst="rect">
            <a:avLst/>
          </a:prstGeom>
          <a:solidFill>
            <a:srgbClr val="E1EFD8"/>
          </a:solid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Disrupted transposition</a:t>
            </a:r>
          </a:p>
        </p:txBody>
      </p:sp>
      <p:sp>
        <p:nvSpPr>
          <p:cNvPr id="365" name="Shape 365"/>
          <p:cNvSpPr/>
          <p:nvPr/>
        </p:nvSpPr>
        <p:spPr>
          <a:xfrm>
            <a:off x="4985296" y="5605467"/>
            <a:ext cx="2117952" cy="369332"/>
          </a:xfrm>
          <a:prstGeom prst="rect">
            <a:avLst/>
          </a:prstGeom>
          <a:solidFill>
            <a:srgbClr val="E1EFD8"/>
          </a:solid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Grille (cryptography)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p:nvPr/>
        </p:nvSpPr>
        <p:spPr>
          <a:xfrm>
            <a:off x="4543425" y="2349490"/>
            <a:ext cx="4276725" cy="3139321"/>
          </a:xfrm>
          <a:prstGeom prst="rect">
            <a:avLst/>
          </a:prstGeom>
          <a:noFill/>
          <a:ln>
            <a:noFill/>
          </a:ln>
        </p:spPr>
        <p:txBody>
          <a:bodyPr wrap="square" lIns="91425" tIns="45700" rIns="91425" bIns="45700" anchor="t" anchorCtr="0">
            <a:noAutofit/>
          </a:bodyPr>
          <a:lstStyle/>
          <a:p>
            <a:pPr marL="342900" marR="0" lvl="0" indent="-342900" algn="l" rtl="0">
              <a:spcBef>
                <a:spcPts val="0"/>
              </a:spcBef>
              <a:buClr>
                <a:srgbClr val="FF0000"/>
              </a:buClr>
              <a:buSzPts val="1800"/>
              <a:buFont typeface="Calibri"/>
              <a:buAutoNum type="arabicPeriod"/>
            </a:pPr>
            <a:r>
              <a:rPr lang="zh-TW" sz="1800" b="1">
                <a:solidFill>
                  <a:srgbClr val="FF0000"/>
                </a:solidFill>
                <a:latin typeface="Calibri"/>
                <a:ea typeface="Calibri"/>
                <a:cs typeface="Calibri"/>
                <a:sym typeface="Calibri"/>
              </a:rPr>
              <a:t>Reinforcement Learning 強化學習</a:t>
            </a:r>
          </a:p>
          <a:p>
            <a:pPr marL="342900" marR="0" lvl="0" indent="-342900" algn="l" rtl="0">
              <a:spcBef>
                <a:spcPts val="0"/>
              </a:spcBef>
              <a:buClr>
                <a:schemeClr val="dk1"/>
              </a:buClr>
              <a:buSzPts val="1800"/>
              <a:buFont typeface="Calibri"/>
              <a:buAutoNum type="arabicPeriod"/>
            </a:pPr>
            <a:r>
              <a:rPr lang="zh-TW" sz="1800">
                <a:solidFill>
                  <a:schemeClr val="dk1"/>
                </a:solidFill>
                <a:latin typeface="Calibri"/>
                <a:ea typeface="Calibri"/>
                <a:cs typeface="Calibri"/>
                <a:sym typeface="Calibri"/>
              </a:rPr>
              <a:t>The 360-Degree Selfie 360°自拍</a:t>
            </a:r>
          </a:p>
          <a:p>
            <a:pPr marL="342900" marR="0" lvl="0" indent="-342900" algn="l" rtl="0">
              <a:spcBef>
                <a:spcPts val="0"/>
              </a:spcBef>
              <a:buClr>
                <a:schemeClr val="dk1"/>
              </a:buClr>
              <a:buSzPts val="1800"/>
              <a:buFont typeface="Calibri"/>
              <a:buAutoNum type="arabicPeriod"/>
            </a:pPr>
            <a:r>
              <a:rPr lang="zh-TW" sz="1800">
                <a:solidFill>
                  <a:schemeClr val="dk1"/>
                </a:solidFill>
                <a:latin typeface="Calibri"/>
                <a:ea typeface="Calibri"/>
                <a:cs typeface="Calibri"/>
                <a:sym typeface="Calibri"/>
              </a:rPr>
              <a:t>Gene Therapy 2.0 基因療法2.0</a:t>
            </a:r>
          </a:p>
          <a:p>
            <a:pPr marL="342900" marR="0" lvl="0" indent="-342900" algn="l" rtl="0">
              <a:spcBef>
                <a:spcPts val="0"/>
              </a:spcBef>
              <a:buClr>
                <a:schemeClr val="dk1"/>
              </a:buClr>
              <a:buSzPts val="1800"/>
              <a:buFont typeface="Calibri"/>
              <a:buAutoNum type="arabicPeriod"/>
            </a:pPr>
            <a:r>
              <a:rPr lang="zh-TW" sz="1800">
                <a:solidFill>
                  <a:schemeClr val="dk1"/>
                </a:solidFill>
                <a:latin typeface="Calibri"/>
                <a:ea typeface="Calibri"/>
                <a:cs typeface="Calibri"/>
                <a:sym typeface="Calibri"/>
              </a:rPr>
              <a:t>Hot Solar Cells 太陽能熱光伏電池</a:t>
            </a:r>
          </a:p>
          <a:p>
            <a:pPr marL="342900" marR="0" lvl="0" indent="-342900" algn="l" rtl="0">
              <a:spcBef>
                <a:spcPts val="0"/>
              </a:spcBef>
              <a:buClr>
                <a:schemeClr val="dk1"/>
              </a:buClr>
              <a:buSzPts val="1800"/>
              <a:buFont typeface="Calibri"/>
              <a:buAutoNum type="arabicPeriod"/>
            </a:pPr>
            <a:r>
              <a:rPr lang="zh-TW" sz="1800">
                <a:solidFill>
                  <a:schemeClr val="dk1"/>
                </a:solidFill>
                <a:latin typeface="Calibri"/>
                <a:ea typeface="Calibri"/>
                <a:cs typeface="Calibri"/>
                <a:sym typeface="Calibri"/>
              </a:rPr>
              <a:t>The Cell Atlas 細胞圖譜</a:t>
            </a:r>
          </a:p>
          <a:p>
            <a:pPr marL="342900" marR="0" lvl="0" indent="-342900" algn="l" rtl="0">
              <a:spcBef>
                <a:spcPts val="0"/>
              </a:spcBef>
              <a:buClr>
                <a:schemeClr val="dk1"/>
              </a:buClr>
              <a:buSzPts val="1800"/>
              <a:buFont typeface="Calibri"/>
              <a:buAutoNum type="arabicPeriod"/>
            </a:pPr>
            <a:r>
              <a:rPr lang="zh-TW" sz="1800" b="1">
                <a:solidFill>
                  <a:schemeClr val="dk1"/>
                </a:solidFill>
                <a:latin typeface="Calibri"/>
                <a:ea typeface="Calibri"/>
                <a:cs typeface="Calibri"/>
                <a:sym typeface="Calibri"/>
              </a:rPr>
              <a:t>Self-Driving Trucks自動駕駛貨車</a:t>
            </a:r>
          </a:p>
          <a:p>
            <a:pPr marL="342900" marR="0" lvl="0" indent="-342900" algn="l" rtl="0">
              <a:spcBef>
                <a:spcPts val="0"/>
              </a:spcBef>
              <a:buClr>
                <a:schemeClr val="dk1"/>
              </a:buClr>
              <a:buSzPts val="1800"/>
              <a:buFont typeface="Calibri"/>
              <a:buAutoNum type="arabicPeriod"/>
            </a:pPr>
            <a:r>
              <a:rPr lang="zh-TW" sz="1800" b="1">
                <a:solidFill>
                  <a:schemeClr val="dk1"/>
                </a:solidFill>
                <a:latin typeface="Calibri"/>
                <a:ea typeface="Calibri"/>
                <a:cs typeface="Calibri"/>
                <a:sym typeface="Calibri"/>
              </a:rPr>
              <a:t>Paying with Your Face刷臉支付</a:t>
            </a:r>
          </a:p>
          <a:p>
            <a:pPr marL="342900" marR="0" lvl="0" indent="-342900" algn="l" rtl="0">
              <a:spcBef>
                <a:spcPts val="0"/>
              </a:spcBef>
              <a:buClr>
                <a:srgbClr val="FF0000"/>
              </a:buClr>
              <a:buSzPts val="1800"/>
              <a:buFont typeface="Calibri"/>
              <a:buAutoNum type="arabicPeriod"/>
            </a:pPr>
            <a:r>
              <a:rPr lang="zh-TW" sz="1800" b="1">
                <a:solidFill>
                  <a:srgbClr val="FF0000"/>
                </a:solidFill>
                <a:latin typeface="Calibri"/>
                <a:ea typeface="Calibri"/>
                <a:cs typeface="Calibri"/>
                <a:sym typeface="Calibri"/>
              </a:rPr>
              <a:t>Practical Quantum Computers               實用型量子電腦</a:t>
            </a:r>
          </a:p>
          <a:p>
            <a:pPr marL="342900" marR="0" lvl="0" indent="-342900" algn="l" rtl="0">
              <a:spcBef>
                <a:spcPts val="0"/>
              </a:spcBef>
              <a:buClr>
                <a:schemeClr val="dk1"/>
              </a:buClr>
              <a:buSzPts val="1800"/>
              <a:buFont typeface="Calibri"/>
              <a:buAutoNum type="arabicPeriod"/>
            </a:pPr>
            <a:r>
              <a:rPr lang="zh-TW" sz="1800">
                <a:solidFill>
                  <a:schemeClr val="dk1"/>
                </a:solidFill>
                <a:latin typeface="Calibri"/>
                <a:ea typeface="Calibri"/>
                <a:cs typeface="Calibri"/>
                <a:sym typeface="Calibri"/>
              </a:rPr>
              <a:t>Reversing Paralysis治癒癱瘓</a:t>
            </a:r>
          </a:p>
          <a:p>
            <a:pPr marL="342900" marR="0" lvl="0" indent="-342900" algn="l" rtl="0">
              <a:spcBef>
                <a:spcPts val="0"/>
              </a:spcBef>
              <a:buClr>
                <a:schemeClr val="dk1"/>
              </a:buClr>
              <a:buSzPts val="1800"/>
              <a:buFont typeface="Calibri"/>
              <a:buAutoNum type="arabicPeriod"/>
            </a:pPr>
            <a:r>
              <a:rPr lang="zh-TW" sz="1800">
                <a:solidFill>
                  <a:schemeClr val="dk1"/>
                </a:solidFill>
                <a:latin typeface="Calibri"/>
                <a:ea typeface="Calibri"/>
                <a:cs typeface="Calibri"/>
                <a:sym typeface="Calibri"/>
              </a:rPr>
              <a:t>Botnets of Things僵屍物聯網</a:t>
            </a:r>
          </a:p>
        </p:txBody>
      </p:sp>
      <p:pic>
        <p:nvPicPr>
          <p:cNvPr id="107" name="Shape 107"/>
          <p:cNvPicPr preferRelativeResize="0">
            <a:picLocks noGrp="1"/>
          </p:cNvPicPr>
          <p:nvPr>
            <p:ph type="body" idx="1"/>
          </p:nvPr>
        </p:nvPicPr>
        <p:blipFill rotWithShape="1">
          <a:blip r:embed="rId3">
            <a:alphaModFix/>
          </a:blip>
          <a:srcRect/>
          <a:stretch/>
        </p:blipFill>
        <p:spPr>
          <a:xfrm>
            <a:off x="634250" y="325261"/>
            <a:ext cx="3543090" cy="6019007"/>
          </a:xfrm>
          <a:prstGeom prst="rect">
            <a:avLst/>
          </a:prstGeom>
          <a:noFill/>
          <a:ln>
            <a:noFill/>
          </a:ln>
        </p:spPr>
      </p:pic>
      <p:sp>
        <p:nvSpPr>
          <p:cNvPr id="108" name="Shape 108"/>
          <p:cNvSpPr/>
          <p:nvPr/>
        </p:nvSpPr>
        <p:spPr>
          <a:xfrm>
            <a:off x="5060534" y="935415"/>
            <a:ext cx="3607216" cy="584775"/>
          </a:xfrm>
          <a:prstGeom prst="rect">
            <a:avLst/>
          </a:prstGeom>
          <a:solidFill>
            <a:schemeClr val="dk1"/>
          </a:solidFill>
          <a:ln>
            <a:noFill/>
          </a:ln>
        </p:spPr>
        <p:txBody>
          <a:bodyPr wrap="square" lIns="91425" tIns="45700" rIns="91425" bIns="45700" anchor="t" anchorCtr="0">
            <a:noAutofit/>
          </a:bodyPr>
          <a:lstStyle/>
          <a:p>
            <a:pPr marL="0" marR="0" lvl="0" indent="0" algn="l" rtl="0">
              <a:spcBef>
                <a:spcPts val="0"/>
              </a:spcBef>
              <a:buNone/>
            </a:pPr>
            <a:r>
              <a:rPr lang="zh-TW" sz="1800" b="1">
                <a:solidFill>
                  <a:srgbClr val="FFFF00"/>
                </a:solidFill>
                <a:latin typeface="Calibri"/>
                <a:ea typeface="Calibri"/>
                <a:cs typeface="Calibri"/>
                <a:sym typeface="Calibri"/>
              </a:rPr>
              <a:t>《麻省理工科技評論》</a:t>
            </a:r>
            <a:r>
              <a:rPr lang="zh-TW" sz="3200">
                <a:solidFill>
                  <a:schemeClr val="lt1"/>
                </a:solidFill>
                <a:latin typeface="Calibri"/>
                <a:ea typeface="Calibri"/>
                <a:cs typeface="Calibri"/>
                <a:sym typeface="Calibri"/>
              </a:rPr>
              <a:t>20</a:t>
            </a:r>
            <a:r>
              <a:rPr lang="zh-TW" sz="3200">
                <a:solidFill>
                  <a:srgbClr val="00B050"/>
                </a:solidFill>
                <a:latin typeface="Calibri"/>
                <a:ea typeface="Calibri"/>
                <a:cs typeface="Calibri"/>
                <a:sym typeface="Calibri"/>
              </a:rPr>
              <a:t>1</a:t>
            </a:r>
            <a:r>
              <a:rPr lang="zh-TW" sz="3200">
                <a:solidFill>
                  <a:schemeClr val="lt1"/>
                </a:solidFill>
                <a:latin typeface="Calibri"/>
                <a:ea typeface="Calibri"/>
                <a:cs typeface="Calibri"/>
                <a:sym typeface="Calibri"/>
              </a:rPr>
              <a:t>7</a:t>
            </a:r>
          </a:p>
        </p:txBody>
      </p:sp>
      <p:sp>
        <p:nvSpPr>
          <p:cNvPr id="109" name="Shape 109"/>
          <p:cNvSpPr/>
          <p:nvPr/>
        </p:nvSpPr>
        <p:spPr>
          <a:xfrm>
            <a:off x="4616461" y="414815"/>
            <a:ext cx="3693960" cy="523220"/>
          </a:xfrm>
          <a:prstGeom prst="rect">
            <a:avLst/>
          </a:prstGeom>
          <a:solidFill>
            <a:srgbClr val="FFFF00"/>
          </a:solidFill>
          <a:ln>
            <a:noFill/>
          </a:ln>
        </p:spPr>
        <p:txBody>
          <a:bodyPr wrap="square" lIns="91425" tIns="45700" rIns="91425" bIns="45700" anchor="t" anchorCtr="0">
            <a:noAutofit/>
          </a:bodyPr>
          <a:lstStyle/>
          <a:p>
            <a:pPr marL="0" marR="0" lvl="0" indent="0" algn="l" rtl="0">
              <a:spcBef>
                <a:spcPts val="0"/>
              </a:spcBef>
              <a:buNone/>
            </a:pPr>
            <a:r>
              <a:rPr lang="zh-TW" sz="2800" b="1">
                <a:solidFill>
                  <a:schemeClr val="dk1"/>
                </a:solidFill>
                <a:latin typeface="Calibri"/>
                <a:ea typeface="Calibri"/>
                <a:cs typeface="Calibri"/>
                <a:sym typeface="Calibri"/>
              </a:rPr>
              <a:t>MIT Technology Review</a:t>
            </a:r>
          </a:p>
        </p:txBody>
      </p:sp>
      <p:sp>
        <p:nvSpPr>
          <p:cNvPr id="110" name="Shape 110"/>
          <p:cNvSpPr/>
          <p:nvPr/>
        </p:nvSpPr>
        <p:spPr>
          <a:xfrm>
            <a:off x="4543425" y="1520190"/>
            <a:ext cx="2957861" cy="461665"/>
          </a:xfrm>
          <a:prstGeom prst="rect">
            <a:avLst/>
          </a:prstGeom>
          <a:solidFill>
            <a:srgbClr val="00B050"/>
          </a:solidFill>
          <a:ln>
            <a:noFill/>
          </a:ln>
        </p:spPr>
        <p:txBody>
          <a:bodyPr wrap="square" lIns="91425" tIns="45700" rIns="91425" bIns="45700" anchor="t" anchorCtr="0">
            <a:noAutofit/>
          </a:bodyPr>
          <a:lstStyle/>
          <a:p>
            <a:pPr marL="0" marR="0" lvl="0" indent="0" algn="l" rtl="0">
              <a:spcBef>
                <a:spcPts val="0"/>
              </a:spcBef>
              <a:buNone/>
            </a:pPr>
            <a:r>
              <a:rPr lang="zh-TW" sz="2400" b="1">
                <a:solidFill>
                  <a:schemeClr val="lt1"/>
                </a:solidFill>
                <a:latin typeface="Calibri"/>
                <a:ea typeface="Calibri"/>
                <a:cs typeface="Calibri"/>
                <a:sym typeface="Calibri"/>
              </a:rPr>
              <a:t>10大全球突破性技術</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628650" y="365126"/>
            <a:ext cx="78867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ts val="4400"/>
              <a:buFont typeface="Calibri"/>
              <a:buNone/>
            </a:pPr>
            <a:endParaRPr sz="4400" b="0" i="0" u="none" strike="noStrike" cap="none">
              <a:solidFill>
                <a:schemeClr val="dk1"/>
              </a:solidFill>
              <a:latin typeface="Calibri"/>
              <a:ea typeface="Calibri"/>
              <a:cs typeface="Calibri"/>
              <a:sym typeface="Calibri"/>
            </a:endParaRPr>
          </a:p>
        </p:txBody>
      </p:sp>
      <p:sp>
        <p:nvSpPr>
          <p:cNvPr id="371" name="Shape 371"/>
          <p:cNvSpPr txBox="1">
            <a:spLocks noGrp="1"/>
          </p:cNvSpPr>
          <p:nvPr>
            <p:ph type="body" idx="1"/>
          </p:nvPr>
        </p:nvSpPr>
        <p:spPr>
          <a:xfrm>
            <a:off x="628650" y="1825625"/>
            <a:ext cx="7886700" cy="4351338"/>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372" name="Shape 372"/>
          <p:cNvSpPr/>
          <p:nvPr/>
        </p:nvSpPr>
        <p:spPr>
          <a:xfrm>
            <a:off x="0" y="0"/>
            <a:ext cx="9144000" cy="6858000"/>
          </a:xfrm>
          <a:prstGeom prst="rect">
            <a:avLst/>
          </a:prstGeom>
          <a:solidFill>
            <a:schemeClr val="dk1"/>
          </a:solidFill>
          <a:ln>
            <a:noFill/>
          </a:ln>
        </p:spPr>
        <p:txBody>
          <a:bodyPr wrap="square" lIns="91425" tIns="45700" rIns="91425" bIns="45700" anchor="ctr" anchorCtr="0">
            <a:noAutofit/>
          </a:bodyPr>
          <a:lstStyle/>
          <a:p>
            <a:pPr marL="0" marR="0" lvl="0" indent="0" algn="ctr" rtl="0">
              <a:spcBef>
                <a:spcPts val="0"/>
              </a:spcBef>
              <a:buNone/>
            </a:pPr>
            <a:r>
              <a:rPr lang="zh-TW" sz="4800" dirty="0">
                <a:solidFill>
                  <a:schemeClr val="lt1"/>
                </a:solidFill>
                <a:latin typeface="Calibri"/>
                <a:ea typeface="Calibri"/>
                <a:cs typeface="Calibri"/>
                <a:sym typeface="Calibri"/>
              </a:rPr>
              <a:t>換位加密法</a:t>
            </a:r>
            <a:r>
              <a:rPr lang="zh-TW" sz="4800" dirty="0">
                <a:solidFill>
                  <a:schemeClr val="lt1"/>
                </a:solidFill>
                <a:latin typeface="Arial"/>
                <a:ea typeface="Arial"/>
                <a:cs typeface="Arial"/>
                <a:sym typeface="Arial"/>
              </a:rPr>
              <a:t>の籬笆密碼法</a:t>
            </a:r>
            <a:r>
              <a:rPr lang="zh-TW" sz="4800" dirty="0">
                <a:solidFill>
                  <a:schemeClr val="lt1"/>
                </a:solidFill>
                <a:latin typeface="Calibri"/>
                <a:ea typeface="Calibri"/>
                <a:cs typeface="Calibri"/>
                <a:sym typeface="Calibri"/>
              </a:rPr>
              <a:t/>
            </a:r>
            <a:br>
              <a:rPr lang="zh-TW" sz="4800" dirty="0">
                <a:solidFill>
                  <a:schemeClr val="lt1"/>
                </a:solidFill>
                <a:latin typeface="Calibri"/>
                <a:ea typeface="Calibri"/>
                <a:cs typeface="Calibri"/>
                <a:sym typeface="Calibri"/>
              </a:rPr>
            </a:br>
            <a:r>
              <a:rPr lang="zh-TW" sz="4400" dirty="0">
                <a:solidFill>
                  <a:schemeClr val="lt1"/>
                </a:solidFill>
                <a:latin typeface="Calibri"/>
                <a:ea typeface="Calibri"/>
                <a:cs typeface="Calibri"/>
                <a:sym typeface="Calibri"/>
              </a:rPr>
              <a:t>Transposition cipher</a:t>
            </a:r>
          </a:p>
          <a:p>
            <a:pPr marL="0" marR="0" lvl="0" indent="0" algn="ctr" rtl="0">
              <a:spcBef>
                <a:spcPts val="0"/>
              </a:spcBef>
              <a:buNone/>
            </a:pPr>
            <a:r>
              <a:rPr lang="zh-TW" sz="4400" dirty="0">
                <a:solidFill>
                  <a:schemeClr val="lt1"/>
                </a:solidFill>
                <a:latin typeface="Arial"/>
                <a:ea typeface="Arial"/>
                <a:cs typeface="Arial"/>
                <a:sym typeface="Arial"/>
              </a:rPr>
              <a:t>Rail fence cipher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1174915" y="1350612"/>
            <a:ext cx="5879028" cy="490063"/>
          </a:xfrm>
          <a:prstGeom prst="rect">
            <a:avLst/>
          </a:prstGeom>
          <a:solidFill>
            <a:srgbClr val="FFF2CC"/>
          </a:solidFill>
          <a:ln>
            <a:noFill/>
          </a:ln>
        </p:spPr>
        <p:txBody>
          <a:bodyPr wrap="square" lIns="91425" tIns="45700" rIns="91425" bIns="45700" anchor="t" anchorCtr="0">
            <a:noAutofit/>
          </a:bodyPr>
          <a:lstStyle/>
          <a:p>
            <a:pPr marL="0" marR="0" lvl="0" indent="-177800" algn="l" rtl="0">
              <a:lnSpc>
                <a:spcPct val="90000"/>
              </a:lnSpc>
              <a:spcBef>
                <a:spcPts val="0"/>
              </a:spcBef>
              <a:buClr>
                <a:schemeClr val="dk1"/>
              </a:buClr>
              <a:buSzPts val="2800"/>
              <a:buFont typeface="Arial"/>
              <a:buNone/>
            </a:pPr>
            <a:r>
              <a:rPr lang="zh-TW" sz="2800" b="0" i="0" u="none" strike="noStrike" cap="none">
                <a:solidFill>
                  <a:schemeClr val="dk1"/>
                </a:solidFill>
                <a:latin typeface="Calibri"/>
                <a:ea typeface="Calibri"/>
                <a:cs typeface="Calibri"/>
                <a:sym typeface="Calibri"/>
              </a:rPr>
              <a:t>'WE ARE DISCOVERED. FLEE AT ONCE'</a:t>
            </a:r>
          </a:p>
        </p:txBody>
      </p:sp>
      <p:sp>
        <p:nvSpPr>
          <p:cNvPr id="378" name="Shape 378"/>
          <p:cNvSpPr/>
          <p:nvPr/>
        </p:nvSpPr>
        <p:spPr>
          <a:xfrm>
            <a:off x="0" y="0"/>
            <a:ext cx="9144000" cy="1092530"/>
          </a:xfrm>
          <a:prstGeom prst="wedgeRectCallout">
            <a:avLst>
              <a:gd name="adj1" fmla="val -20833"/>
              <a:gd name="adj2" fmla="val 62500"/>
            </a:avLst>
          </a:prstGeom>
          <a:solidFill>
            <a:srgbClr val="7F6000"/>
          </a:solidFill>
          <a:ln>
            <a:noFill/>
          </a:ln>
        </p:spPr>
        <p:txBody>
          <a:bodyPr wrap="square" lIns="91425" tIns="45700" rIns="91425" bIns="45700" anchor="ctr" anchorCtr="0">
            <a:noAutofit/>
          </a:bodyPr>
          <a:lstStyle/>
          <a:p>
            <a:pPr marL="0" marR="0" lvl="0" indent="0" algn="l" rtl="0">
              <a:spcBef>
                <a:spcPts val="0"/>
              </a:spcBef>
              <a:buNone/>
            </a:pPr>
            <a:r>
              <a:rPr lang="zh-TW" sz="4400">
                <a:solidFill>
                  <a:schemeClr val="lt1"/>
                </a:solidFill>
                <a:latin typeface="Calibri"/>
                <a:ea typeface="Calibri"/>
                <a:cs typeface="Calibri"/>
                <a:sym typeface="Calibri"/>
              </a:rPr>
              <a:t>Rail fence cipher::加密方法</a:t>
            </a:r>
          </a:p>
          <a:p>
            <a:pPr marL="0" marR="0" lvl="0" indent="0" algn="l" rtl="0">
              <a:spcBef>
                <a:spcPts val="0"/>
              </a:spcBef>
              <a:buNone/>
            </a:pPr>
            <a:r>
              <a:rPr lang="zh-TW" sz="2000">
                <a:solidFill>
                  <a:schemeClr val="lt1"/>
                </a:solidFill>
                <a:latin typeface="Calibri"/>
                <a:ea typeface="Calibri"/>
                <a:cs typeface="Calibri"/>
                <a:sym typeface="Calibri"/>
              </a:rPr>
              <a:t>https://en.wikipedia.org/wiki/Rail_fence_cipher</a:t>
            </a:r>
          </a:p>
        </p:txBody>
      </p:sp>
      <p:sp>
        <p:nvSpPr>
          <p:cNvPr id="379" name="Shape 379"/>
          <p:cNvSpPr/>
          <p:nvPr/>
        </p:nvSpPr>
        <p:spPr>
          <a:xfrm>
            <a:off x="1683021" y="2113807"/>
            <a:ext cx="7267698" cy="646331"/>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明文由上至下順序寫上，當到達最低部時，再回頭向上，一直重複直至整篇明文寫完為止</a:t>
            </a:r>
          </a:p>
        </p:txBody>
      </p:sp>
      <p:sp>
        <p:nvSpPr>
          <p:cNvPr id="380" name="Shape 380"/>
          <p:cNvSpPr/>
          <p:nvPr/>
        </p:nvSpPr>
        <p:spPr>
          <a:xfrm>
            <a:off x="134638" y="1331357"/>
            <a:ext cx="1005403" cy="584775"/>
          </a:xfrm>
          <a:prstGeom prst="rect">
            <a:avLst/>
          </a:prstGeom>
          <a:solidFill>
            <a:schemeClr val="dk1"/>
          </a:solidFill>
          <a:ln>
            <a:noFill/>
          </a:ln>
        </p:spPr>
        <p:txBody>
          <a:bodyPr wrap="square" lIns="91425" tIns="45700" rIns="91425" bIns="45700" anchor="t" anchorCtr="0">
            <a:noAutofit/>
          </a:bodyPr>
          <a:lstStyle/>
          <a:p>
            <a:pPr marL="0" marR="0" lvl="0" indent="0" algn="l" rtl="0">
              <a:spcBef>
                <a:spcPts val="0"/>
              </a:spcBef>
              <a:buNone/>
            </a:pPr>
            <a:r>
              <a:rPr lang="zh-TW" sz="3200" b="1">
                <a:solidFill>
                  <a:srgbClr val="FFFF00"/>
                </a:solidFill>
                <a:latin typeface="Calibri"/>
                <a:ea typeface="Calibri"/>
                <a:cs typeface="Calibri"/>
                <a:sym typeface="Calibri"/>
              </a:rPr>
              <a:t>明文</a:t>
            </a:r>
          </a:p>
        </p:txBody>
      </p:sp>
      <p:sp>
        <p:nvSpPr>
          <p:cNvPr id="381" name="Shape 381"/>
          <p:cNvSpPr/>
          <p:nvPr/>
        </p:nvSpPr>
        <p:spPr>
          <a:xfrm>
            <a:off x="701460" y="2252306"/>
            <a:ext cx="877163" cy="369332"/>
          </a:xfrm>
          <a:prstGeom prst="rect">
            <a:avLst/>
          </a:prstGeom>
          <a:solidFill>
            <a:srgbClr val="002060"/>
          </a:solidFill>
          <a:ln>
            <a:noFill/>
          </a:ln>
        </p:spPr>
        <p:txBody>
          <a:bodyPr wrap="square" lIns="91425" tIns="45700" rIns="91425" bIns="45700" anchor="t" anchorCtr="0">
            <a:noAutofit/>
          </a:bodyPr>
          <a:lstStyle/>
          <a:p>
            <a:pPr marL="0" marR="0" lvl="0" indent="0" algn="l" rtl="0">
              <a:spcBef>
                <a:spcPts val="0"/>
              </a:spcBef>
              <a:buNone/>
            </a:pPr>
            <a:r>
              <a:rPr lang="zh-TW" sz="1800" b="1">
                <a:solidFill>
                  <a:schemeClr val="lt1"/>
                </a:solidFill>
                <a:latin typeface="Calibri"/>
                <a:ea typeface="Calibri"/>
                <a:cs typeface="Calibri"/>
                <a:sym typeface="Calibri"/>
              </a:rPr>
              <a:t>步驟一</a:t>
            </a:r>
          </a:p>
        </p:txBody>
      </p:sp>
      <p:pic>
        <p:nvPicPr>
          <p:cNvPr id="382" name="Shape 382"/>
          <p:cNvPicPr preferRelativeResize="0"/>
          <p:nvPr/>
        </p:nvPicPr>
        <p:blipFill rotWithShape="1">
          <a:blip r:embed="rId3">
            <a:alphaModFix/>
          </a:blip>
          <a:srcRect l="19903" t="68276" r="37921" b="21496"/>
          <a:stretch/>
        </p:blipFill>
        <p:spPr>
          <a:xfrm>
            <a:off x="1683021" y="2864113"/>
            <a:ext cx="7026107" cy="1309761"/>
          </a:xfrm>
          <a:prstGeom prst="rect">
            <a:avLst/>
          </a:prstGeom>
          <a:noFill/>
          <a:ln>
            <a:noFill/>
          </a:ln>
        </p:spPr>
      </p:pic>
      <p:sp>
        <p:nvSpPr>
          <p:cNvPr id="383" name="Shape 383"/>
          <p:cNvSpPr/>
          <p:nvPr/>
        </p:nvSpPr>
        <p:spPr>
          <a:xfrm>
            <a:off x="701460" y="4328509"/>
            <a:ext cx="877163" cy="369332"/>
          </a:xfrm>
          <a:prstGeom prst="rect">
            <a:avLst/>
          </a:prstGeom>
          <a:solidFill>
            <a:srgbClr val="002060"/>
          </a:solidFill>
          <a:ln>
            <a:noFill/>
          </a:ln>
        </p:spPr>
        <p:txBody>
          <a:bodyPr wrap="square" lIns="91425" tIns="45700" rIns="91425" bIns="45700" anchor="t" anchorCtr="0">
            <a:noAutofit/>
          </a:bodyPr>
          <a:lstStyle/>
          <a:p>
            <a:pPr marL="0" marR="0" lvl="0" indent="0" algn="l" rtl="0">
              <a:spcBef>
                <a:spcPts val="0"/>
              </a:spcBef>
              <a:buNone/>
            </a:pPr>
            <a:r>
              <a:rPr lang="zh-TW" sz="1800" b="1">
                <a:solidFill>
                  <a:schemeClr val="lt1"/>
                </a:solidFill>
                <a:latin typeface="Calibri"/>
                <a:ea typeface="Calibri"/>
                <a:cs typeface="Calibri"/>
                <a:sym typeface="Calibri"/>
              </a:rPr>
              <a:t>步驟二</a:t>
            </a:r>
          </a:p>
        </p:txBody>
      </p:sp>
      <p:sp>
        <p:nvSpPr>
          <p:cNvPr id="384" name="Shape 384"/>
          <p:cNvSpPr/>
          <p:nvPr/>
        </p:nvSpPr>
        <p:spPr>
          <a:xfrm>
            <a:off x="1683021" y="4328509"/>
            <a:ext cx="3017173"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產生密文:往右順序抄寫一次</a:t>
            </a:r>
          </a:p>
        </p:txBody>
      </p:sp>
      <p:sp>
        <p:nvSpPr>
          <p:cNvPr id="385" name="Shape 385"/>
          <p:cNvSpPr/>
          <p:nvPr/>
        </p:nvSpPr>
        <p:spPr>
          <a:xfrm>
            <a:off x="1282000" y="6370142"/>
            <a:ext cx="3263394"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WECRLTEERDSOEEFEAOCAIVDEN</a:t>
            </a:r>
          </a:p>
        </p:txBody>
      </p:sp>
      <p:sp>
        <p:nvSpPr>
          <p:cNvPr id="386" name="Shape 386"/>
          <p:cNvSpPr/>
          <p:nvPr/>
        </p:nvSpPr>
        <p:spPr>
          <a:xfrm>
            <a:off x="276597" y="6183418"/>
            <a:ext cx="1005403" cy="584775"/>
          </a:xfrm>
          <a:prstGeom prst="rect">
            <a:avLst/>
          </a:prstGeom>
          <a:solidFill>
            <a:schemeClr val="dk1"/>
          </a:solidFill>
          <a:ln>
            <a:noFill/>
          </a:ln>
        </p:spPr>
        <p:txBody>
          <a:bodyPr wrap="square" lIns="91425" tIns="45700" rIns="91425" bIns="45700" anchor="t" anchorCtr="0">
            <a:noAutofit/>
          </a:bodyPr>
          <a:lstStyle/>
          <a:p>
            <a:pPr marL="0" marR="0" lvl="0" indent="0" algn="l" rtl="0">
              <a:spcBef>
                <a:spcPts val="0"/>
              </a:spcBef>
              <a:buNone/>
            </a:pPr>
            <a:r>
              <a:rPr lang="zh-TW" sz="3200" b="1">
                <a:solidFill>
                  <a:srgbClr val="FFFF00"/>
                </a:solidFill>
                <a:latin typeface="Calibri"/>
                <a:ea typeface="Calibri"/>
                <a:cs typeface="Calibri"/>
                <a:sym typeface="Calibri"/>
              </a:rPr>
              <a:t>密文</a:t>
            </a:r>
          </a:p>
        </p:txBody>
      </p:sp>
      <p:cxnSp>
        <p:nvCxnSpPr>
          <p:cNvPr id="387" name="Shape 387"/>
          <p:cNvCxnSpPr/>
          <p:nvPr/>
        </p:nvCxnSpPr>
        <p:spPr>
          <a:xfrm>
            <a:off x="1683021" y="3146475"/>
            <a:ext cx="703919" cy="1027399"/>
          </a:xfrm>
          <a:prstGeom prst="straightConnector1">
            <a:avLst/>
          </a:prstGeom>
          <a:noFill/>
          <a:ln w="57150" cap="flat" cmpd="sng">
            <a:solidFill>
              <a:srgbClr val="FF0000"/>
            </a:solidFill>
            <a:prstDash val="solid"/>
            <a:miter lim="800000"/>
            <a:headEnd type="none" w="med" len="med"/>
            <a:tailEnd type="triangle" w="lg" len="lg"/>
          </a:ln>
        </p:spPr>
      </p:cxnSp>
      <p:cxnSp>
        <p:nvCxnSpPr>
          <p:cNvPr id="388" name="Shape 388"/>
          <p:cNvCxnSpPr/>
          <p:nvPr/>
        </p:nvCxnSpPr>
        <p:spPr>
          <a:xfrm rot="10800000" flipH="1">
            <a:off x="2553195" y="3146475"/>
            <a:ext cx="724395" cy="1027399"/>
          </a:xfrm>
          <a:prstGeom prst="straightConnector1">
            <a:avLst/>
          </a:prstGeom>
          <a:noFill/>
          <a:ln w="57150" cap="flat" cmpd="sng">
            <a:solidFill>
              <a:srgbClr val="FF0000"/>
            </a:solidFill>
            <a:prstDash val="solid"/>
            <a:miter lim="800000"/>
            <a:headEnd type="none" w="med" len="med"/>
            <a:tailEnd type="triangle" w="lg" len="lg"/>
          </a:ln>
        </p:spPr>
      </p:cxnSp>
      <p:cxnSp>
        <p:nvCxnSpPr>
          <p:cNvPr id="389" name="Shape 389"/>
          <p:cNvCxnSpPr/>
          <p:nvPr/>
        </p:nvCxnSpPr>
        <p:spPr>
          <a:xfrm>
            <a:off x="3277590" y="3082843"/>
            <a:ext cx="703919" cy="1027399"/>
          </a:xfrm>
          <a:prstGeom prst="straightConnector1">
            <a:avLst/>
          </a:prstGeom>
          <a:noFill/>
          <a:ln w="57150" cap="flat" cmpd="sng">
            <a:solidFill>
              <a:srgbClr val="FF0000"/>
            </a:solidFill>
            <a:prstDash val="solid"/>
            <a:miter lim="800000"/>
            <a:headEnd type="none" w="med" len="med"/>
            <a:tailEnd type="triangle" w="lg" len="lg"/>
          </a:ln>
        </p:spPr>
      </p:cxnSp>
      <p:pic>
        <p:nvPicPr>
          <p:cNvPr id="390" name="Shape 390"/>
          <p:cNvPicPr preferRelativeResize="0"/>
          <p:nvPr/>
        </p:nvPicPr>
        <p:blipFill rotWithShape="1">
          <a:blip r:embed="rId3">
            <a:alphaModFix/>
          </a:blip>
          <a:srcRect l="19903" t="68276" r="37921" b="21496"/>
          <a:stretch/>
        </p:blipFill>
        <p:spPr>
          <a:xfrm>
            <a:off x="1683021" y="4953356"/>
            <a:ext cx="7026107" cy="1309761"/>
          </a:xfrm>
          <a:prstGeom prst="rect">
            <a:avLst/>
          </a:prstGeom>
          <a:noFill/>
          <a:ln>
            <a:noFill/>
          </a:ln>
        </p:spPr>
      </p:pic>
      <p:cxnSp>
        <p:nvCxnSpPr>
          <p:cNvPr id="391" name="Shape 391"/>
          <p:cNvCxnSpPr/>
          <p:nvPr/>
        </p:nvCxnSpPr>
        <p:spPr>
          <a:xfrm>
            <a:off x="1793174" y="4956406"/>
            <a:ext cx="6495803" cy="0"/>
          </a:xfrm>
          <a:prstGeom prst="straightConnector1">
            <a:avLst/>
          </a:prstGeom>
          <a:noFill/>
          <a:ln w="38100" cap="flat" cmpd="sng">
            <a:solidFill>
              <a:srgbClr val="FF0000"/>
            </a:solidFill>
            <a:prstDash val="solid"/>
            <a:miter lim="800000"/>
            <a:headEnd type="none" w="med" len="med"/>
            <a:tailEnd type="triangle" w="lg" len="lg"/>
          </a:ln>
        </p:spPr>
      </p:cxnSp>
      <p:cxnSp>
        <p:nvCxnSpPr>
          <p:cNvPr id="392" name="Shape 392"/>
          <p:cNvCxnSpPr/>
          <p:nvPr/>
        </p:nvCxnSpPr>
        <p:spPr>
          <a:xfrm>
            <a:off x="2068968" y="5465065"/>
            <a:ext cx="6495803" cy="0"/>
          </a:xfrm>
          <a:prstGeom prst="straightConnector1">
            <a:avLst/>
          </a:prstGeom>
          <a:noFill/>
          <a:ln w="38100" cap="flat" cmpd="sng">
            <a:solidFill>
              <a:srgbClr val="FF0000"/>
            </a:solidFill>
            <a:prstDash val="solid"/>
            <a:miter lim="800000"/>
            <a:headEnd type="none" w="med" len="med"/>
            <a:tailEnd type="triangle" w="lg" len="lg"/>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Shape 397"/>
          <p:cNvPicPr preferRelativeResize="0"/>
          <p:nvPr/>
        </p:nvPicPr>
        <p:blipFill rotWithShape="1">
          <a:blip r:embed="rId3">
            <a:alphaModFix/>
          </a:blip>
          <a:srcRect l="29220" t="48039" r="15067" b="27383"/>
          <a:stretch/>
        </p:blipFill>
        <p:spPr>
          <a:xfrm>
            <a:off x="1683021" y="2705735"/>
            <a:ext cx="7132825" cy="1677177"/>
          </a:xfrm>
          <a:prstGeom prst="rect">
            <a:avLst/>
          </a:prstGeom>
          <a:noFill/>
          <a:ln>
            <a:noFill/>
          </a:ln>
        </p:spPr>
      </p:pic>
      <p:sp>
        <p:nvSpPr>
          <p:cNvPr id="398" name="Shape 398"/>
          <p:cNvSpPr txBox="1">
            <a:spLocks noGrp="1"/>
          </p:cNvSpPr>
          <p:nvPr>
            <p:ph type="body" idx="1"/>
          </p:nvPr>
        </p:nvSpPr>
        <p:spPr>
          <a:xfrm>
            <a:off x="1174915" y="1350612"/>
            <a:ext cx="5879028" cy="490063"/>
          </a:xfrm>
          <a:prstGeom prst="rect">
            <a:avLst/>
          </a:prstGeom>
          <a:solidFill>
            <a:srgbClr val="FFF2CC"/>
          </a:solidFill>
          <a:ln>
            <a:noFill/>
          </a:ln>
        </p:spPr>
        <p:txBody>
          <a:bodyPr wrap="square" lIns="91425" tIns="45700" rIns="91425" bIns="45700" anchor="t" anchorCtr="0">
            <a:noAutofit/>
          </a:bodyPr>
          <a:lstStyle/>
          <a:p>
            <a:pPr marL="0" marR="0" lvl="0" indent="-177800" algn="l" rtl="0">
              <a:lnSpc>
                <a:spcPct val="90000"/>
              </a:lnSpc>
              <a:spcBef>
                <a:spcPts val="0"/>
              </a:spcBef>
              <a:buClr>
                <a:schemeClr val="dk1"/>
              </a:buClr>
              <a:buSzPts val="2800"/>
              <a:buFont typeface="Arial"/>
              <a:buNone/>
            </a:pPr>
            <a:r>
              <a:rPr lang="zh-TW" sz="2800" b="0" i="0" u="none" strike="noStrike" cap="none">
                <a:solidFill>
                  <a:schemeClr val="dk1"/>
                </a:solidFill>
                <a:latin typeface="Calibri"/>
                <a:ea typeface="Calibri"/>
                <a:cs typeface="Calibri"/>
                <a:sym typeface="Calibri"/>
              </a:rPr>
              <a:t>'WE ARE DISCOVERED. FLEE AT ONCE'</a:t>
            </a:r>
          </a:p>
        </p:txBody>
      </p:sp>
      <p:sp>
        <p:nvSpPr>
          <p:cNvPr id="399" name="Shape 399"/>
          <p:cNvSpPr/>
          <p:nvPr/>
        </p:nvSpPr>
        <p:spPr>
          <a:xfrm>
            <a:off x="0" y="0"/>
            <a:ext cx="9144000" cy="1092530"/>
          </a:xfrm>
          <a:prstGeom prst="wedgeRectCallout">
            <a:avLst>
              <a:gd name="adj1" fmla="val -20833"/>
              <a:gd name="adj2" fmla="val 62500"/>
            </a:avLst>
          </a:prstGeom>
          <a:solidFill>
            <a:srgbClr val="7F6000"/>
          </a:solidFill>
          <a:ln>
            <a:noFill/>
          </a:ln>
        </p:spPr>
        <p:txBody>
          <a:bodyPr wrap="square" lIns="91425" tIns="45700" rIns="91425" bIns="45700" anchor="ctr" anchorCtr="0">
            <a:noAutofit/>
          </a:bodyPr>
          <a:lstStyle/>
          <a:p>
            <a:pPr marL="0" marR="0" lvl="0" indent="0" algn="l" rtl="0">
              <a:spcBef>
                <a:spcPts val="0"/>
              </a:spcBef>
              <a:buNone/>
            </a:pPr>
            <a:r>
              <a:rPr lang="zh-TW" sz="4400">
                <a:solidFill>
                  <a:schemeClr val="lt1"/>
                </a:solidFill>
                <a:latin typeface="Calibri"/>
                <a:ea typeface="Calibri"/>
                <a:cs typeface="Calibri"/>
                <a:sym typeface="Calibri"/>
              </a:rPr>
              <a:t>如果改成下列規則,如何解密?</a:t>
            </a:r>
          </a:p>
        </p:txBody>
      </p:sp>
      <p:sp>
        <p:nvSpPr>
          <p:cNvPr id="400" name="Shape 400"/>
          <p:cNvSpPr/>
          <p:nvPr/>
        </p:nvSpPr>
        <p:spPr>
          <a:xfrm>
            <a:off x="1683021" y="2113807"/>
            <a:ext cx="7267698" cy="646331"/>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明文由上至下順序寫上，當到達最低部時，再回頭向上，一直重複直至整篇明文寫完為止</a:t>
            </a:r>
          </a:p>
        </p:txBody>
      </p:sp>
      <p:sp>
        <p:nvSpPr>
          <p:cNvPr id="401" name="Shape 401"/>
          <p:cNvSpPr/>
          <p:nvPr/>
        </p:nvSpPr>
        <p:spPr>
          <a:xfrm>
            <a:off x="237230" y="1334033"/>
            <a:ext cx="902811" cy="523220"/>
          </a:xfrm>
          <a:prstGeom prst="rect">
            <a:avLst/>
          </a:prstGeom>
          <a:solidFill>
            <a:schemeClr val="dk1"/>
          </a:solidFill>
          <a:ln>
            <a:noFill/>
          </a:ln>
        </p:spPr>
        <p:txBody>
          <a:bodyPr wrap="square" lIns="91425" tIns="45700" rIns="91425" bIns="45700" anchor="t" anchorCtr="0">
            <a:noAutofit/>
          </a:bodyPr>
          <a:lstStyle/>
          <a:p>
            <a:pPr marL="0" marR="0" lvl="0" indent="0" algn="l" rtl="0">
              <a:spcBef>
                <a:spcPts val="0"/>
              </a:spcBef>
              <a:buNone/>
            </a:pPr>
            <a:r>
              <a:rPr lang="zh-TW" sz="2800" b="1">
                <a:solidFill>
                  <a:srgbClr val="FFFF00"/>
                </a:solidFill>
                <a:latin typeface="Calibri"/>
                <a:ea typeface="Calibri"/>
                <a:cs typeface="Calibri"/>
                <a:sym typeface="Calibri"/>
              </a:rPr>
              <a:t>明文</a:t>
            </a:r>
          </a:p>
        </p:txBody>
      </p:sp>
      <p:sp>
        <p:nvSpPr>
          <p:cNvPr id="402" name="Shape 402"/>
          <p:cNvSpPr/>
          <p:nvPr/>
        </p:nvSpPr>
        <p:spPr>
          <a:xfrm>
            <a:off x="701460" y="2252306"/>
            <a:ext cx="877163" cy="369332"/>
          </a:xfrm>
          <a:prstGeom prst="rect">
            <a:avLst/>
          </a:prstGeom>
          <a:solidFill>
            <a:srgbClr val="002060"/>
          </a:solidFill>
          <a:ln>
            <a:noFill/>
          </a:ln>
        </p:spPr>
        <p:txBody>
          <a:bodyPr wrap="square" lIns="91425" tIns="45700" rIns="91425" bIns="45700" anchor="t" anchorCtr="0">
            <a:noAutofit/>
          </a:bodyPr>
          <a:lstStyle/>
          <a:p>
            <a:pPr marL="0" marR="0" lvl="0" indent="0" algn="l" rtl="0">
              <a:spcBef>
                <a:spcPts val="0"/>
              </a:spcBef>
              <a:buNone/>
            </a:pPr>
            <a:r>
              <a:rPr lang="zh-TW" sz="1800" b="1">
                <a:solidFill>
                  <a:schemeClr val="lt1"/>
                </a:solidFill>
                <a:latin typeface="Calibri"/>
                <a:ea typeface="Calibri"/>
                <a:cs typeface="Calibri"/>
                <a:sym typeface="Calibri"/>
              </a:rPr>
              <a:t>步驟一</a:t>
            </a:r>
          </a:p>
        </p:txBody>
      </p:sp>
      <p:sp>
        <p:nvSpPr>
          <p:cNvPr id="403" name="Shape 403"/>
          <p:cNvSpPr/>
          <p:nvPr/>
        </p:nvSpPr>
        <p:spPr>
          <a:xfrm>
            <a:off x="701460" y="4328509"/>
            <a:ext cx="877163" cy="369332"/>
          </a:xfrm>
          <a:prstGeom prst="rect">
            <a:avLst/>
          </a:prstGeom>
          <a:solidFill>
            <a:srgbClr val="002060"/>
          </a:solidFill>
          <a:ln>
            <a:noFill/>
          </a:ln>
        </p:spPr>
        <p:txBody>
          <a:bodyPr wrap="square" lIns="91425" tIns="45700" rIns="91425" bIns="45700" anchor="t" anchorCtr="0">
            <a:noAutofit/>
          </a:bodyPr>
          <a:lstStyle/>
          <a:p>
            <a:pPr marL="0" marR="0" lvl="0" indent="0" algn="l" rtl="0">
              <a:spcBef>
                <a:spcPts val="0"/>
              </a:spcBef>
              <a:buNone/>
            </a:pPr>
            <a:r>
              <a:rPr lang="zh-TW" sz="1800" b="1">
                <a:solidFill>
                  <a:schemeClr val="lt1"/>
                </a:solidFill>
                <a:latin typeface="Calibri"/>
                <a:ea typeface="Calibri"/>
                <a:cs typeface="Calibri"/>
                <a:sym typeface="Calibri"/>
              </a:rPr>
              <a:t>步驟二</a:t>
            </a:r>
          </a:p>
        </p:txBody>
      </p:sp>
      <p:sp>
        <p:nvSpPr>
          <p:cNvPr id="404" name="Shape 404"/>
          <p:cNvSpPr/>
          <p:nvPr/>
        </p:nvSpPr>
        <p:spPr>
          <a:xfrm>
            <a:off x="1683021" y="4328509"/>
            <a:ext cx="3017173"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產生密文:往右順序抄寫一次</a:t>
            </a:r>
          </a:p>
        </p:txBody>
      </p:sp>
      <p:sp>
        <p:nvSpPr>
          <p:cNvPr id="405" name="Shape 405"/>
          <p:cNvSpPr/>
          <p:nvPr/>
        </p:nvSpPr>
        <p:spPr>
          <a:xfrm>
            <a:off x="272104" y="6143102"/>
            <a:ext cx="902811" cy="523220"/>
          </a:xfrm>
          <a:prstGeom prst="rect">
            <a:avLst/>
          </a:prstGeom>
          <a:solidFill>
            <a:schemeClr val="dk1"/>
          </a:solidFill>
          <a:ln>
            <a:noFill/>
          </a:ln>
        </p:spPr>
        <p:txBody>
          <a:bodyPr wrap="square" lIns="91425" tIns="45700" rIns="91425" bIns="45700" anchor="t" anchorCtr="0">
            <a:noAutofit/>
          </a:bodyPr>
          <a:lstStyle/>
          <a:p>
            <a:pPr marL="0" marR="0" lvl="0" indent="0" algn="l" rtl="0">
              <a:spcBef>
                <a:spcPts val="0"/>
              </a:spcBef>
              <a:buNone/>
            </a:pPr>
            <a:r>
              <a:rPr lang="zh-TW" sz="2800" b="1">
                <a:solidFill>
                  <a:srgbClr val="FFFF00"/>
                </a:solidFill>
                <a:latin typeface="Calibri"/>
                <a:ea typeface="Calibri"/>
                <a:cs typeface="Calibri"/>
                <a:sym typeface="Calibri"/>
              </a:rPr>
              <a:t>密文</a:t>
            </a:r>
          </a:p>
        </p:txBody>
      </p:sp>
      <p:cxnSp>
        <p:nvCxnSpPr>
          <p:cNvPr id="406" name="Shape 406"/>
          <p:cNvCxnSpPr/>
          <p:nvPr/>
        </p:nvCxnSpPr>
        <p:spPr>
          <a:xfrm>
            <a:off x="1683021" y="3146475"/>
            <a:ext cx="703919" cy="1027399"/>
          </a:xfrm>
          <a:prstGeom prst="straightConnector1">
            <a:avLst/>
          </a:prstGeom>
          <a:noFill/>
          <a:ln w="57150" cap="flat" cmpd="sng">
            <a:solidFill>
              <a:srgbClr val="FF0000"/>
            </a:solidFill>
            <a:prstDash val="solid"/>
            <a:miter lim="800000"/>
            <a:headEnd type="none" w="med" len="med"/>
            <a:tailEnd type="triangle" w="lg" len="lg"/>
          </a:ln>
        </p:spPr>
      </p:cxnSp>
      <p:cxnSp>
        <p:nvCxnSpPr>
          <p:cNvPr id="407" name="Shape 407"/>
          <p:cNvCxnSpPr/>
          <p:nvPr/>
        </p:nvCxnSpPr>
        <p:spPr>
          <a:xfrm>
            <a:off x="2563603" y="3162344"/>
            <a:ext cx="703919" cy="1027399"/>
          </a:xfrm>
          <a:prstGeom prst="straightConnector1">
            <a:avLst/>
          </a:prstGeom>
          <a:noFill/>
          <a:ln w="57150" cap="flat" cmpd="sng">
            <a:solidFill>
              <a:srgbClr val="FF0000"/>
            </a:solidFill>
            <a:prstDash val="solid"/>
            <a:miter lim="800000"/>
            <a:headEnd type="none" w="med" len="med"/>
            <a:tailEnd type="triangle" w="lg" len="lg"/>
          </a:ln>
        </p:spPr>
      </p:cxnSp>
      <p:pic>
        <p:nvPicPr>
          <p:cNvPr id="408" name="Shape 408"/>
          <p:cNvPicPr preferRelativeResize="0"/>
          <p:nvPr/>
        </p:nvPicPr>
        <p:blipFill rotWithShape="1">
          <a:blip r:embed="rId3">
            <a:alphaModFix/>
          </a:blip>
          <a:srcRect l="29220" t="48039" r="15067" b="27383"/>
          <a:stretch/>
        </p:blipFill>
        <p:spPr>
          <a:xfrm>
            <a:off x="1683020" y="4919525"/>
            <a:ext cx="7132825" cy="1677177"/>
          </a:xfrm>
          <a:prstGeom prst="rect">
            <a:avLst/>
          </a:prstGeom>
          <a:noFill/>
          <a:ln>
            <a:noFill/>
          </a:ln>
        </p:spPr>
      </p:pic>
      <p:cxnSp>
        <p:nvCxnSpPr>
          <p:cNvPr id="409" name="Shape 409"/>
          <p:cNvCxnSpPr/>
          <p:nvPr/>
        </p:nvCxnSpPr>
        <p:spPr>
          <a:xfrm>
            <a:off x="1816925" y="5051409"/>
            <a:ext cx="6495803" cy="0"/>
          </a:xfrm>
          <a:prstGeom prst="straightConnector1">
            <a:avLst/>
          </a:prstGeom>
          <a:noFill/>
          <a:ln w="38100" cap="flat" cmpd="sng">
            <a:solidFill>
              <a:srgbClr val="FF0000"/>
            </a:solidFill>
            <a:prstDash val="solid"/>
            <a:miter lim="800000"/>
            <a:headEnd type="none" w="med" len="med"/>
            <a:tailEnd type="triangle" w="lg" len="lg"/>
          </a:ln>
        </p:spPr>
      </p:cxnSp>
      <p:cxnSp>
        <p:nvCxnSpPr>
          <p:cNvPr id="410" name="Shape 410"/>
          <p:cNvCxnSpPr/>
          <p:nvPr/>
        </p:nvCxnSpPr>
        <p:spPr>
          <a:xfrm>
            <a:off x="2159331" y="5595694"/>
            <a:ext cx="6495803" cy="0"/>
          </a:xfrm>
          <a:prstGeom prst="straightConnector1">
            <a:avLst/>
          </a:prstGeom>
          <a:noFill/>
          <a:ln w="38100" cap="flat" cmpd="sng">
            <a:solidFill>
              <a:srgbClr val="FF0000"/>
            </a:solidFill>
            <a:prstDash val="solid"/>
            <a:miter lim="800000"/>
            <a:headEnd type="none" w="med" len="med"/>
            <a:tailEnd type="triangle" w="lg" len="lg"/>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Shape 415"/>
          <p:cNvPicPr preferRelativeResize="0"/>
          <p:nvPr/>
        </p:nvPicPr>
        <p:blipFill rotWithShape="1">
          <a:blip r:embed="rId3">
            <a:alphaModFix/>
          </a:blip>
          <a:srcRect l="29220" t="48039" r="15067" b="27383"/>
          <a:stretch/>
        </p:blipFill>
        <p:spPr>
          <a:xfrm>
            <a:off x="1683021" y="2705735"/>
            <a:ext cx="7132825" cy="1677177"/>
          </a:xfrm>
          <a:prstGeom prst="rect">
            <a:avLst/>
          </a:prstGeom>
          <a:noFill/>
          <a:ln>
            <a:noFill/>
          </a:ln>
        </p:spPr>
      </p:pic>
      <p:sp>
        <p:nvSpPr>
          <p:cNvPr id="416" name="Shape 416"/>
          <p:cNvSpPr txBox="1">
            <a:spLocks noGrp="1"/>
          </p:cNvSpPr>
          <p:nvPr>
            <p:ph type="body" idx="1"/>
          </p:nvPr>
        </p:nvSpPr>
        <p:spPr>
          <a:xfrm>
            <a:off x="1332078" y="1398871"/>
            <a:ext cx="5879028" cy="490063"/>
          </a:xfrm>
          <a:prstGeom prst="rect">
            <a:avLst/>
          </a:prstGeom>
          <a:solidFill>
            <a:srgbClr val="FFF2CC"/>
          </a:solidFill>
          <a:ln>
            <a:noFill/>
          </a:ln>
        </p:spPr>
        <p:txBody>
          <a:bodyPr wrap="square" lIns="91425" tIns="45700" rIns="91425" bIns="45700" anchor="t" anchorCtr="0">
            <a:noAutofit/>
          </a:bodyPr>
          <a:lstStyle/>
          <a:p>
            <a:pPr marL="0" marR="0" lvl="0" indent="-177800" algn="l" rtl="0">
              <a:lnSpc>
                <a:spcPct val="90000"/>
              </a:lnSpc>
              <a:spcBef>
                <a:spcPts val="0"/>
              </a:spcBef>
              <a:buClr>
                <a:schemeClr val="dk1"/>
              </a:buClr>
              <a:buSzPts val="2800"/>
              <a:buFont typeface="Arial"/>
              <a:buNone/>
            </a:pPr>
            <a:r>
              <a:rPr lang="zh-TW" sz="2800" b="0" i="0" u="none" strike="noStrike" cap="none">
                <a:solidFill>
                  <a:schemeClr val="dk1"/>
                </a:solidFill>
                <a:latin typeface="Calibri"/>
                <a:ea typeface="Calibri"/>
                <a:cs typeface="Calibri"/>
                <a:sym typeface="Calibri"/>
              </a:rPr>
              <a:t>'WE ARE DISCOVERED. FLEE AT ONCE'</a:t>
            </a:r>
          </a:p>
        </p:txBody>
      </p:sp>
      <p:sp>
        <p:nvSpPr>
          <p:cNvPr id="417" name="Shape 417"/>
          <p:cNvSpPr/>
          <p:nvPr/>
        </p:nvSpPr>
        <p:spPr>
          <a:xfrm>
            <a:off x="0" y="0"/>
            <a:ext cx="9144000" cy="1092530"/>
          </a:xfrm>
          <a:prstGeom prst="wedgeRectCallout">
            <a:avLst>
              <a:gd name="adj1" fmla="val -20833"/>
              <a:gd name="adj2" fmla="val 62500"/>
            </a:avLst>
          </a:prstGeom>
          <a:solidFill>
            <a:srgbClr val="7F6000"/>
          </a:solidFill>
          <a:ln>
            <a:noFill/>
          </a:ln>
        </p:spPr>
        <p:txBody>
          <a:bodyPr wrap="square" lIns="91425" tIns="45700" rIns="91425" bIns="45700" anchor="ctr" anchorCtr="0">
            <a:noAutofit/>
          </a:bodyPr>
          <a:lstStyle/>
          <a:p>
            <a:pPr marL="0" marR="0" lvl="0" indent="0" algn="l" rtl="0">
              <a:spcBef>
                <a:spcPts val="0"/>
              </a:spcBef>
              <a:buNone/>
            </a:pPr>
            <a:r>
              <a:rPr lang="zh-TW" sz="4400">
                <a:solidFill>
                  <a:schemeClr val="lt1"/>
                </a:solidFill>
                <a:latin typeface="Calibri"/>
                <a:ea typeface="Calibri"/>
                <a:cs typeface="Calibri"/>
                <a:sym typeface="Calibri"/>
              </a:rPr>
              <a:t>Route cipher➔如何解密?</a:t>
            </a:r>
          </a:p>
        </p:txBody>
      </p:sp>
      <p:sp>
        <p:nvSpPr>
          <p:cNvPr id="418" name="Shape 418"/>
          <p:cNvSpPr/>
          <p:nvPr/>
        </p:nvSpPr>
        <p:spPr>
          <a:xfrm>
            <a:off x="1683021" y="2113807"/>
            <a:ext cx="7267698" cy="646331"/>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明文由上至下順序寫上，當到達最低部時，再回頭向上，一直重複直至整篇明文寫完為止</a:t>
            </a:r>
          </a:p>
        </p:txBody>
      </p:sp>
      <p:sp>
        <p:nvSpPr>
          <p:cNvPr id="419" name="Shape 419"/>
          <p:cNvSpPr/>
          <p:nvPr/>
        </p:nvSpPr>
        <p:spPr>
          <a:xfrm>
            <a:off x="289152" y="1361190"/>
            <a:ext cx="1005403" cy="584775"/>
          </a:xfrm>
          <a:prstGeom prst="rect">
            <a:avLst/>
          </a:prstGeom>
          <a:solidFill>
            <a:schemeClr val="dk1"/>
          </a:solidFill>
          <a:ln>
            <a:noFill/>
          </a:ln>
        </p:spPr>
        <p:txBody>
          <a:bodyPr wrap="square" lIns="91425" tIns="45700" rIns="91425" bIns="45700" anchor="t" anchorCtr="0">
            <a:noAutofit/>
          </a:bodyPr>
          <a:lstStyle/>
          <a:p>
            <a:pPr marL="0" marR="0" lvl="0" indent="0" algn="l" rtl="0">
              <a:spcBef>
                <a:spcPts val="0"/>
              </a:spcBef>
              <a:buNone/>
            </a:pPr>
            <a:r>
              <a:rPr lang="zh-TW" sz="3200" b="1">
                <a:solidFill>
                  <a:srgbClr val="FFFF00"/>
                </a:solidFill>
                <a:latin typeface="Calibri"/>
                <a:ea typeface="Calibri"/>
                <a:cs typeface="Calibri"/>
                <a:sym typeface="Calibri"/>
              </a:rPr>
              <a:t>明文</a:t>
            </a:r>
          </a:p>
        </p:txBody>
      </p:sp>
      <p:sp>
        <p:nvSpPr>
          <p:cNvPr id="420" name="Shape 420"/>
          <p:cNvSpPr/>
          <p:nvPr/>
        </p:nvSpPr>
        <p:spPr>
          <a:xfrm>
            <a:off x="701460" y="2252306"/>
            <a:ext cx="877163" cy="369332"/>
          </a:xfrm>
          <a:prstGeom prst="rect">
            <a:avLst/>
          </a:prstGeom>
          <a:solidFill>
            <a:srgbClr val="002060"/>
          </a:solidFill>
          <a:ln>
            <a:noFill/>
          </a:ln>
        </p:spPr>
        <p:txBody>
          <a:bodyPr wrap="square" lIns="91425" tIns="45700" rIns="91425" bIns="45700" anchor="t" anchorCtr="0">
            <a:noAutofit/>
          </a:bodyPr>
          <a:lstStyle/>
          <a:p>
            <a:pPr marL="0" marR="0" lvl="0" indent="0" algn="l" rtl="0">
              <a:spcBef>
                <a:spcPts val="0"/>
              </a:spcBef>
              <a:buNone/>
            </a:pPr>
            <a:r>
              <a:rPr lang="zh-TW" sz="1800" b="1">
                <a:solidFill>
                  <a:schemeClr val="lt1"/>
                </a:solidFill>
                <a:latin typeface="Calibri"/>
                <a:ea typeface="Calibri"/>
                <a:cs typeface="Calibri"/>
                <a:sym typeface="Calibri"/>
              </a:rPr>
              <a:t>步驟一</a:t>
            </a:r>
          </a:p>
        </p:txBody>
      </p:sp>
      <p:sp>
        <p:nvSpPr>
          <p:cNvPr id="421" name="Shape 421"/>
          <p:cNvSpPr/>
          <p:nvPr/>
        </p:nvSpPr>
        <p:spPr>
          <a:xfrm>
            <a:off x="701460" y="4328509"/>
            <a:ext cx="877163" cy="369332"/>
          </a:xfrm>
          <a:prstGeom prst="rect">
            <a:avLst/>
          </a:prstGeom>
          <a:solidFill>
            <a:srgbClr val="002060"/>
          </a:solidFill>
          <a:ln>
            <a:noFill/>
          </a:ln>
        </p:spPr>
        <p:txBody>
          <a:bodyPr wrap="square" lIns="91425" tIns="45700" rIns="91425" bIns="45700" anchor="t" anchorCtr="0">
            <a:noAutofit/>
          </a:bodyPr>
          <a:lstStyle/>
          <a:p>
            <a:pPr marL="0" marR="0" lvl="0" indent="0" algn="l" rtl="0">
              <a:spcBef>
                <a:spcPts val="0"/>
              </a:spcBef>
              <a:buNone/>
            </a:pPr>
            <a:r>
              <a:rPr lang="zh-TW" sz="1800" b="1">
                <a:solidFill>
                  <a:schemeClr val="lt1"/>
                </a:solidFill>
                <a:latin typeface="Calibri"/>
                <a:ea typeface="Calibri"/>
                <a:cs typeface="Calibri"/>
                <a:sym typeface="Calibri"/>
              </a:rPr>
              <a:t>步驟二</a:t>
            </a:r>
          </a:p>
        </p:txBody>
      </p:sp>
      <p:sp>
        <p:nvSpPr>
          <p:cNvPr id="422" name="Shape 422"/>
          <p:cNvSpPr/>
          <p:nvPr/>
        </p:nvSpPr>
        <p:spPr>
          <a:xfrm>
            <a:off x="1683021" y="4328509"/>
            <a:ext cx="1170513"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產生密文:</a:t>
            </a:r>
          </a:p>
        </p:txBody>
      </p:sp>
      <p:sp>
        <p:nvSpPr>
          <p:cNvPr id="423" name="Shape 423"/>
          <p:cNvSpPr/>
          <p:nvPr/>
        </p:nvSpPr>
        <p:spPr>
          <a:xfrm>
            <a:off x="326675" y="6189269"/>
            <a:ext cx="1005403" cy="584775"/>
          </a:xfrm>
          <a:prstGeom prst="rect">
            <a:avLst/>
          </a:prstGeom>
          <a:solidFill>
            <a:schemeClr val="dk1"/>
          </a:solidFill>
          <a:ln>
            <a:noFill/>
          </a:ln>
        </p:spPr>
        <p:txBody>
          <a:bodyPr wrap="square" lIns="91425" tIns="45700" rIns="91425" bIns="45700" anchor="t" anchorCtr="0">
            <a:noAutofit/>
          </a:bodyPr>
          <a:lstStyle/>
          <a:p>
            <a:pPr marL="0" marR="0" lvl="0" indent="0" algn="l" rtl="0">
              <a:spcBef>
                <a:spcPts val="0"/>
              </a:spcBef>
              <a:buNone/>
            </a:pPr>
            <a:r>
              <a:rPr lang="zh-TW" sz="3200" b="1">
                <a:solidFill>
                  <a:srgbClr val="FFFF00"/>
                </a:solidFill>
                <a:latin typeface="Calibri"/>
                <a:ea typeface="Calibri"/>
                <a:cs typeface="Calibri"/>
                <a:sym typeface="Calibri"/>
              </a:rPr>
              <a:t>密文</a:t>
            </a:r>
          </a:p>
        </p:txBody>
      </p:sp>
      <p:cxnSp>
        <p:nvCxnSpPr>
          <p:cNvPr id="424" name="Shape 424"/>
          <p:cNvCxnSpPr/>
          <p:nvPr/>
        </p:nvCxnSpPr>
        <p:spPr>
          <a:xfrm>
            <a:off x="1683021" y="3146475"/>
            <a:ext cx="703919" cy="1027399"/>
          </a:xfrm>
          <a:prstGeom prst="straightConnector1">
            <a:avLst/>
          </a:prstGeom>
          <a:noFill/>
          <a:ln w="57150" cap="flat" cmpd="sng">
            <a:solidFill>
              <a:srgbClr val="FF0000"/>
            </a:solidFill>
            <a:prstDash val="solid"/>
            <a:miter lim="800000"/>
            <a:headEnd type="none" w="med" len="med"/>
            <a:tailEnd type="triangle" w="lg" len="lg"/>
          </a:ln>
        </p:spPr>
      </p:cxnSp>
      <p:cxnSp>
        <p:nvCxnSpPr>
          <p:cNvPr id="425" name="Shape 425"/>
          <p:cNvCxnSpPr/>
          <p:nvPr/>
        </p:nvCxnSpPr>
        <p:spPr>
          <a:xfrm>
            <a:off x="2563603" y="3162344"/>
            <a:ext cx="703919" cy="1027399"/>
          </a:xfrm>
          <a:prstGeom prst="straightConnector1">
            <a:avLst/>
          </a:prstGeom>
          <a:noFill/>
          <a:ln w="57150" cap="flat" cmpd="sng">
            <a:solidFill>
              <a:srgbClr val="FF0000"/>
            </a:solidFill>
            <a:prstDash val="solid"/>
            <a:miter lim="800000"/>
            <a:headEnd type="none" w="med" len="med"/>
            <a:tailEnd type="triangle" w="lg" len="lg"/>
          </a:ln>
        </p:spPr>
      </p:cxnSp>
      <p:pic>
        <p:nvPicPr>
          <p:cNvPr id="426" name="Shape 426"/>
          <p:cNvPicPr preferRelativeResize="0"/>
          <p:nvPr/>
        </p:nvPicPr>
        <p:blipFill rotWithShape="1">
          <a:blip r:embed="rId4">
            <a:alphaModFix/>
          </a:blip>
          <a:srcRect/>
          <a:stretch/>
        </p:blipFill>
        <p:spPr>
          <a:xfrm>
            <a:off x="3430510" y="4382912"/>
            <a:ext cx="3637846" cy="1675324"/>
          </a:xfrm>
          <a:prstGeom prst="rect">
            <a:avLst/>
          </a:prstGeom>
          <a:noFill/>
          <a:ln>
            <a:noFill/>
          </a:ln>
        </p:spPr>
      </p:pic>
      <p:sp>
        <p:nvSpPr>
          <p:cNvPr id="427" name="Shape 427"/>
          <p:cNvSpPr/>
          <p:nvPr/>
        </p:nvSpPr>
        <p:spPr>
          <a:xfrm>
            <a:off x="1332078" y="6404712"/>
            <a:ext cx="3275897"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WRIORFEOEEESVELANADCEDETC</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Shape 432"/>
          <p:cNvPicPr preferRelativeResize="0">
            <a:picLocks noGrp="1"/>
          </p:cNvPicPr>
          <p:nvPr>
            <p:ph type="body" idx="1"/>
          </p:nvPr>
        </p:nvPicPr>
        <p:blipFill rotWithShape="1">
          <a:blip r:embed="rId3">
            <a:alphaModFix/>
          </a:blip>
          <a:srcRect t="5532" r="16642" b="6045"/>
          <a:stretch/>
        </p:blipFill>
        <p:spPr>
          <a:xfrm>
            <a:off x="162443" y="1258783"/>
            <a:ext cx="6393025" cy="5213269"/>
          </a:xfrm>
          <a:prstGeom prst="rect">
            <a:avLst/>
          </a:prstGeom>
          <a:noFill/>
          <a:ln>
            <a:noFill/>
          </a:ln>
        </p:spPr>
      </p:pic>
      <p:sp>
        <p:nvSpPr>
          <p:cNvPr id="433" name="Shape 433"/>
          <p:cNvSpPr/>
          <p:nvPr/>
        </p:nvSpPr>
        <p:spPr>
          <a:xfrm>
            <a:off x="0" y="0"/>
            <a:ext cx="9144000" cy="1092530"/>
          </a:xfrm>
          <a:prstGeom prst="wedgeRectCallout">
            <a:avLst>
              <a:gd name="adj1" fmla="val -20833"/>
              <a:gd name="adj2" fmla="val 62500"/>
            </a:avLst>
          </a:prstGeom>
          <a:solidFill>
            <a:srgbClr val="7F6000"/>
          </a:solidFill>
          <a:ln>
            <a:noFill/>
          </a:ln>
        </p:spPr>
        <p:txBody>
          <a:bodyPr wrap="square" lIns="91425" tIns="45700" rIns="91425" bIns="45700" anchor="ctr" anchorCtr="0">
            <a:noAutofit/>
          </a:bodyPr>
          <a:lstStyle/>
          <a:p>
            <a:pPr marL="0" marR="0" lvl="0" indent="0" algn="l" rtl="0">
              <a:spcBef>
                <a:spcPts val="0"/>
              </a:spcBef>
              <a:buNone/>
            </a:pPr>
            <a:r>
              <a:rPr lang="zh-TW" sz="4400">
                <a:solidFill>
                  <a:schemeClr val="lt1"/>
                </a:solidFill>
                <a:latin typeface="Calibri"/>
                <a:ea typeface="Calibri"/>
                <a:cs typeface="Calibri"/>
                <a:sym typeface="Calibri"/>
              </a:rPr>
              <a:t>使用線上工具</a:t>
            </a:r>
          </a:p>
          <a:p>
            <a:pPr marL="0" marR="0" lvl="0" indent="0" algn="l" rtl="0">
              <a:spcBef>
                <a:spcPts val="0"/>
              </a:spcBef>
              <a:buNone/>
            </a:pPr>
            <a:r>
              <a:rPr lang="zh-TW" sz="1400">
                <a:solidFill>
                  <a:schemeClr val="lt1"/>
                </a:solidFill>
                <a:latin typeface="Calibri"/>
                <a:ea typeface="Calibri"/>
                <a:cs typeface="Calibri"/>
                <a:sym typeface="Calibri"/>
              </a:rPr>
              <a:t>https://web.archive.org/web/20071104114600/http://www.simonsingh.net/The_Black_Chamber/railfence.html</a:t>
            </a:r>
          </a:p>
        </p:txBody>
      </p:sp>
      <p:pic>
        <p:nvPicPr>
          <p:cNvPr id="434" name="Shape 434"/>
          <p:cNvPicPr preferRelativeResize="0"/>
          <p:nvPr/>
        </p:nvPicPr>
        <p:blipFill rotWithShape="1">
          <a:blip r:embed="rId4">
            <a:alphaModFix/>
          </a:blip>
          <a:srcRect r="13955" b="22928"/>
          <a:stretch/>
        </p:blipFill>
        <p:spPr>
          <a:xfrm>
            <a:off x="4476868" y="2470067"/>
            <a:ext cx="4477127" cy="213755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Shape 439"/>
          <p:cNvSpPr txBox="1">
            <a:spLocks noGrp="1"/>
          </p:cNvSpPr>
          <p:nvPr>
            <p:ph type="title"/>
          </p:nvPr>
        </p:nvSpPr>
        <p:spPr>
          <a:xfrm>
            <a:off x="628650" y="365126"/>
            <a:ext cx="78867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ts val="4400"/>
              <a:buFont typeface="Calibri"/>
              <a:buNone/>
            </a:pPr>
            <a:endParaRPr sz="4400" b="0" i="0" u="none" strike="noStrike" cap="none">
              <a:solidFill>
                <a:schemeClr val="dk1"/>
              </a:solidFill>
              <a:latin typeface="Calibri"/>
              <a:ea typeface="Calibri"/>
              <a:cs typeface="Calibri"/>
              <a:sym typeface="Calibri"/>
            </a:endParaRPr>
          </a:p>
        </p:txBody>
      </p:sp>
      <p:sp>
        <p:nvSpPr>
          <p:cNvPr id="440" name="Shape 440"/>
          <p:cNvSpPr txBox="1">
            <a:spLocks noGrp="1"/>
          </p:cNvSpPr>
          <p:nvPr>
            <p:ph type="body" idx="1"/>
          </p:nvPr>
        </p:nvSpPr>
        <p:spPr>
          <a:xfrm>
            <a:off x="628650" y="1825625"/>
            <a:ext cx="7886700" cy="4351338"/>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441" name="Shape 441"/>
          <p:cNvSpPr/>
          <p:nvPr/>
        </p:nvSpPr>
        <p:spPr>
          <a:xfrm>
            <a:off x="0" y="0"/>
            <a:ext cx="9144000" cy="6858000"/>
          </a:xfrm>
          <a:prstGeom prst="rect">
            <a:avLst/>
          </a:prstGeom>
          <a:solidFill>
            <a:schemeClr val="dk1"/>
          </a:solidFill>
          <a:ln>
            <a:noFill/>
          </a:ln>
        </p:spPr>
        <p:txBody>
          <a:bodyPr wrap="square" lIns="91425" tIns="45700" rIns="91425" bIns="45700" anchor="ctr" anchorCtr="0">
            <a:noAutofit/>
          </a:bodyPr>
          <a:lstStyle/>
          <a:p>
            <a:pPr marL="0" marR="0" lvl="0" indent="0" algn="ctr" rtl="0">
              <a:spcBef>
                <a:spcPts val="0"/>
              </a:spcBef>
              <a:buNone/>
            </a:pPr>
            <a:r>
              <a:rPr lang="zh-TW" sz="6600">
                <a:solidFill>
                  <a:schemeClr val="lt1"/>
                </a:solidFill>
                <a:latin typeface="Calibri"/>
                <a:ea typeface="Calibri"/>
                <a:cs typeface="Calibri"/>
                <a:sym typeface="Calibri"/>
              </a:rPr>
              <a:t>Scytale cipher</a:t>
            </a:r>
          </a:p>
          <a:p>
            <a:pPr marL="0" marR="0" lvl="0" indent="0" algn="ctr" rtl="0">
              <a:spcBef>
                <a:spcPts val="0"/>
              </a:spcBef>
              <a:buNone/>
            </a:pPr>
            <a:r>
              <a:rPr lang="zh-TW" sz="6600">
                <a:solidFill>
                  <a:schemeClr val="lt1"/>
                </a:solidFill>
                <a:latin typeface="Calibri"/>
                <a:ea typeface="Calibri"/>
                <a:cs typeface="Calibri"/>
                <a:sym typeface="Calibri"/>
              </a:rPr>
              <a:t>密碼棒</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Shape 446"/>
          <p:cNvPicPr preferRelativeResize="0">
            <a:picLocks noGrp="1"/>
          </p:cNvPicPr>
          <p:nvPr>
            <p:ph type="body" idx="1"/>
          </p:nvPr>
        </p:nvPicPr>
        <p:blipFill rotWithShape="1">
          <a:blip r:embed="rId3">
            <a:alphaModFix/>
          </a:blip>
          <a:srcRect t="6878" b="16069"/>
          <a:stretch/>
        </p:blipFill>
        <p:spPr>
          <a:xfrm>
            <a:off x="1795401" y="3717302"/>
            <a:ext cx="6719207" cy="2804368"/>
          </a:xfrm>
          <a:prstGeom prst="rect">
            <a:avLst/>
          </a:prstGeom>
          <a:noFill/>
          <a:ln>
            <a:noFill/>
          </a:ln>
        </p:spPr>
      </p:pic>
      <p:pic>
        <p:nvPicPr>
          <p:cNvPr id="447" name="Shape 447" descr="https://upload.wikimedia.org/wikipedia/commons/thumb/5/51/Skytale.png/199px-Skytale.png"/>
          <p:cNvPicPr preferRelativeResize="0"/>
          <p:nvPr/>
        </p:nvPicPr>
        <p:blipFill rotWithShape="1">
          <a:blip r:embed="rId4">
            <a:alphaModFix/>
          </a:blip>
          <a:srcRect/>
          <a:stretch/>
        </p:blipFill>
        <p:spPr>
          <a:xfrm>
            <a:off x="2610500" y="1184523"/>
            <a:ext cx="4668023" cy="2674144"/>
          </a:xfrm>
          <a:prstGeom prst="rect">
            <a:avLst/>
          </a:prstGeom>
          <a:noFill/>
          <a:ln>
            <a:noFill/>
          </a:ln>
        </p:spPr>
      </p:pic>
      <p:pic>
        <p:nvPicPr>
          <p:cNvPr id="448" name="Shape 448"/>
          <p:cNvPicPr preferRelativeResize="0"/>
          <p:nvPr/>
        </p:nvPicPr>
        <p:blipFill rotWithShape="1">
          <a:blip r:embed="rId5">
            <a:alphaModFix/>
          </a:blip>
          <a:srcRect l="23676" r="20385"/>
          <a:stretch/>
        </p:blipFill>
        <p:spPr>
          <a:xfrm>
            <a:off x="240921" y="1374152"/>
            <a:ext cx="1554480" cy="2857500"/>
          </a:xfrm>
          <a:prstGeom prst="rect">
            <a:avLst/>
          </a:prstGeom>
          <a:noFill/>
          <a:ln>
            <a:noFill/>
          </a:ln>
        </p:spPr>
      </p:pic>
      <p:sp>
        <p:nvSpPr>
          <p:cNvPr id="449" name="Shape 449"/>
          <p:cNvSpPr/>
          <p:nvPr/>
        </p:nvSpPr>
        <p:spPr>
          <a:xfrm>
            <a:off x="0" y="0"/>
            <a:ext cx="9144000" cy="1184523"/>
          </a:xfrm>
          <a:prstGeom prst="wedgeRectCallout">
            <a:avLst>
              <a:gd name="adj1" fmla="val -20833"/>
              <a:gd name="adj2" fmla="val 62500"/>
            </a:avLst>
          </a:prstGeom>
          <a:solidFill>
            <a:srgbClr val="7F6000"/>
          </a:solidFill>
          <a:ln>
            <a:noFill/>
          </a:ln>
        </p:spPr>
        <p:txBody>
          <a:bodyPr wrap="square" lIns="91425" tIns="45700" rIns="91425" bIns="45700" anchor="ctr" anchorCtr="0">
            <a:noAutofit/>
          </a:bodyPr>
          <a:lstStyle/>
          <a:p>
            <a:pPr marL="0" marR="0" lvl="0" indent="0" algn="l" rtl="0">
              <a:spcBef>
                <a:spcPts val="0"/>
              </a:spcBef>
              <a:buNone/>
            </a:pPr>
            <a:r>
              <a:rPr lang="zh-TW" sz="4000">
                <a:solidFill>
                  <a:schemeClr val="lt1"/>
                </a:solidFill>
                <a:latin typeface="Calibri"/>
                <a:ea typeface="Calibri"/>
                <a:cs typeface="Calibri"/>
                <a:sym typeface="Calibri"/>
              </a:rPr>
              <a:t>西元前7世紀的希臘詩人</a:t>
            </a:r>
            <a:br>
              <a:rPr lang="zh-TW" sz="4000">
                <a:solidFill>
                  <a:schemeClr val="lt1"/>
                </a:solidFill>
                <a:latin typeface="Calibri"/>
                <a:ea typeface="Calibri"/>
                <a:cs typeface="Calibri"/>
                <a:sym typeface="Calibri"/>
              </a:rPr>
            </a:br>
            <a:r>
              <a:rPr lang="zh-TW" sz="4000">
                <a:solidFill>
                  <a:schemeClr val="lt1"/>
                </a:solidFill>
                <a:latin typeface="Calibri"/>
                <a:ea typeface="Calibri"/>
                <a:cs typeface="Calibri"/>
                <a:sym typeface="Calibri"/>
              </a:rPr>
              <a:t>Archilochus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txBox="1">
            <a:spLocks noGrp="1"/>
          </p:cNvSpPr>
          <p:nvPr>
            <p:ph type="title"/>
          </p:nvPr>
        </p:nvSpPr>
        <p:spPr>
          <a:xfrm>
            <a:off x="343642" y="1184523"/>
            <a:ext cx="78867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ts val="4400"/>
              <a:buFont typeface="Calibri"/>
              <a:buNone/>
            </a:pPr>
            <a:r>
              <a:rPr lang="zh-TW" sz="4400" b="0" i="0" u="none" strike="noStrike" cap="none">
                <a:solidFill>
                  <a:schemeClr val="dk1"/>
                </a:solidFill>
                <a:latin typeface="Calibri"/>
                <a:ea typeface="Calibri"/>
                <a:cs typeface="Calibri"/>
                <a:sym typeface="Calibri"/>
              </a:rPr>
              <a:t> </a:t>
            </a:r>
          </a:p>
        </p:txBody>
      </p:sp>
      <p:pic>
        <p:nvPicPr>
          <p:cNvPr id="455" name="Shape 455"/>
          <p:cNvPicPr preferRelativeResize="0">
            <a:picLocks noGrp="1"/>
          </p:cNvPicPr>
          <p:nvPr>
            <p:ph type="body" idx="1"/>
          </p:nvPr>
        </p:nvPicPr>
        <p:blipFill rotWithShape="1">
          <a:blip r:embed="rId3">
            <a:alphaModFix/>
          </a:blip>
          <a:srcRect t="7077" b="12668"/>
          <a:stretch/>
        </p:blipFill>
        <p:spPr>
          <a:xfrm>
            <a:off x="486145" y="1673180"/>
            <a:ext cx="8087839" cy="4549490"/>
          </a:xfrm>
          <a:prstGeom prst="rect">
            <a:avLst/>
          </a:prstGeom>
          <a:noFill/>
          <a:ln>
            <a:noFill/>
          </a:ln>
        </p:spPr>
      </p:pic>
      <p:sp>
        <p:nvSpPr>
          <p:cNvPr id="456" name="Shape 456"/>
          <p:cNvSpPr/>
          <p:nvPr/>
        </p:nvSpPr>
        <p:spPr>
          <a:xfrm>
            <a:off x="0" y="0"/>
            <a:ext cx="9144000" cy="1184523"/>
          </a:xfrm>
          <a:prstGeom prst="wedgeRectCallout">
            <a:avLst>
              <a:gd name="adj1" fmla="val -20833"/>
              <a:gd name="adj2" fmla="val 62500"/>
            </a:avLst>
          </a:prstGeom>
          <a:solidFill>
            <a:srgbClr val="7F6000"/>
          </a:solidFill>
          <a:ln>
            <a:noFill/>
          </a:ln>
        </p:spPr>
        <p:txBody>
          <a:bodyPr wrap="square" lIns="91425" tIns="45700" rIns="91425" bIns="45700" anchor="ctr" anchorCtr="0">
            <a:noAutofit/>
          </a:bodyPr>
          <a:lstStyle/>
          <a:p>
            <a:pPr marL="0" marR="0" lvl="0" indent="0" algn="l" rtl="0">
              <a:spcBef>
                <a:spcPts val="0"/>
              </a:spcBef>
              <a:buNone/>
            </a:pPr>
            <a:r>
              <a:rPr lang="zh-TW" sz="4000">
                <a:solidFill>
                  <a:schemeClr val="lt1"/>
                </a:solidFill>
                <a:latin typeface="Calibri"/>
                <a:ea typeface="Calibri"/>
                <a:cs typeface="Calibri"/>
                <a:sym typeface="Calibri"/>
              </a:rPr>
              <a:t>Scytale cipher</a:t>
            </a:r>
            <a:r>
              <a:rPr lang="zh-TW" sz="1800">
                <a:solidFill>
                  <a:schemeClr val="lt1"/>
                </a:solidFill>
                <a:latin typeface="Calibri"/>
                <a:ea typeface="Calibri"/>
                <a:cs typeface="Calibri"/>
                <a:sym typeface="Calibri"/>
              </a:rPr>
              <a:t/>
            </a:r>
            <a:br>
              <a:rPr lang="zh-TW" sz="1800">
                <a:solidFill>
                  <a:schemeClr val="lt1"/>
                </a:solidFill>
                <a:latin typeface="Calibri"/>
                <a:ea typeface="Calibri"/>
                <a:cs typeface="Calibri"/>
                <a:sym typeface="Calibri"/>
              </a:rPr>
            </a:br>
            <a:r>
              <a:rPr lang="zh-TW" sz="1800">
                <a:solidFill>
                  <a:schemeClr val="lt1"/>
                </a:solidFill>
                <a:latin typeface="Calibri"/>
                <a:ea typeface="Calibri"/>
                <a:cs typeface="Calibri"/>
                <a:sym typeface="Calibri"/>
              </a:rPr>
              <a:t>https://en.wikipedia.org/wiki/Scytale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Shape 461"/>
          <p:cNvSpPr txBox="1">
            <a:spLocks noGrp="1"/>
          </p:cNvSpPr>
          <p:nvPr>
            <p:ph type="body" idx="1"/>
          </p:nvPr>
        </p:nvSpPr>
        <p:spPr>
          <a:xfrm>
            <a:off x="219794" y="1802721"/>
            <a:ext cx="4635681" cy="779669"/>
          </a:xfrm>
          <a:prstGeom prst="rect">
            <a:avLst/>
          </a:prstGeom>
          <a:noFill/>
          <a:ln>
            <a:noFill/>
          </a:ln>
        </p:spPr>
        <p:txBody>
          <a:bodyPr wrap="square" lIns="91425" tIns="45700" rIns="91425" bIns="45700" anchor="t" anchorCtr="0">
            <a:noAutofit/>
          </a:bodyPr>
          <a:lstStyle/>
          <a:p>
            <a:pPr marL="0" marR="0" lvl="0" indent="-137795" algn="l" rtl="0">
              <a:lnSpc>
                <a:spcPct val="70000"/>
              </a:lnSpc>
              <a:spcBef>
                <a:spcPts val="0"/>
              </a:spcBef>
              <a:spcAft>
                <a:spcPts val="0"/>
              </a:spcAft>
              <a:buClr>
                <a:schemeClr val="dk1"/>
              </a:buClr>
              <a:buSzPts val="2170"/>
              <a:buFont typeface="Arial"/>
              <a:buNone/>
            </a:pPr>
            <a:r>
              <a:rPr lang="zh-TW" sz="2170" b="0" i="0" u="none" strike="noStrike" cap="none">
                <a:solidFill>
                  <a:schemeClr val="dk1"/>
                </a:solidFill>
                <a:latin typeface="Calibri"/>
                <a:ea typeface="Calibri"/>
                <a:cs typeface="Calibri"/>
                <a:sym typeface="Calibri"/>
              </a:rPr>
              <a:t>假設那棒可寫下四個字母使之圍繞</a:t>
            </a:r>
          </a:p>
          <a:p>
            <a:pPr marL="0" marR="0" lvl="0" indent="-137795" algn="l" rtl="0">
              <a:lnSpc>
                <a:spcPct val="70000"/>
              </a:lnSpc>
              <a:spcBef>
                <a:spcPts val="1000"/>
              </a:spcBef>
              <a:buClr>
                <a:schemeClr val="dk1"/>
              </a:buClr>
              <a:buSzPts val="2170"/>
              <a:buFont typeface="Arial"/>
              <a:buNone/>
            </a:pPr>
            <a:r>
              <a:rPr lang="zh-TW" sz="2170" b="0" i="0" u="none" strike="noStrike" cap="none">
                <a:solidFill>
                  <a:schemeClr val="dk1"/>
                </a:solidFill>
                <a:latin typeface="Calibri"/>
                <a:ea typeface="Calibri"/>
                <a:cs typeface="Calibri"/>
                <a:sym typeface="Calibri"/>
              </a:rPr>
              <a:t>成圓圈且5個字母可連成一線。</a:t>
            </a:r>
          </a:p>
        </p:txBody>
      </p:sp>
      <p:pic>
        <p:nvPicPr>
          <p:cNvPr id="462" name="Shape 462" descr="https://upload.wikimedia.org/wikipedia/commons/thumb/5/51/Skytale.png/199px-Skytale.png"/>
          <p:cNvPicPr preferRelativeResize="0"/>
          <p:nvPr/>
        </p:nvPicPr>
        <p:blipFill rotWithShape="1">
          <a:blip r:embed="rId3">
            <a:alphaModFix/>
          </a:blip>
          <a:srcRect/>
          <a:stretch/>
        </p:blipFill>
        <p:spPr>
          <a:xfrm>
            <a:off x="5699131" y="1248366"/>
            <a:ext cx="2731022" cy="1564505"/>
          </a:xfrm>
          <a:prstGeom prst="rect">
            <a:avLst/>
          </a:prstGeom>
          <a:noFill/>
          <a:ln>
            <a:noFill/>
          </a:ln>
        </p:spPr>
      </p:pic>
      <p:sp>
        <p:nvSpPr>
          <p:cNvPr id="463" name="Shape 463"/>
          <p:cNvSpPr/>
          <p:nvPr/>
        </p:nvSpPr>
        <p:spPr>
          <a:xfrm>
            <a:off x="315721" y="3004908"/>
            <a:ext cx="4698787" cy="415498"/>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2100">
                <a:solidFill>
                  <a:schemeClr val="dk1"/>
                </a:solidFill>
                <a:latin typeface="Calibri"/>
                <a:ea typeface="Calibri"/>
                <a:cs typeface="Calibri"/>
                <a:sym typeface="Calibri"/>
              </a:rPr>
              <a:t>範例文字："Help me I am under attack".</a:t>
            </a:r>
          </a:p>
        </p:txBody>
      </p:sp>
      <p:sp>
        <p:nvSpPr>
          <p:cNvPr id="464" name="Shape 464"/>
          <p:cNvSpPr/>
          <p:nvPr/>
        </p:nvSpPr>
        <p:spPr>
          <a:xfrm>
            <a:off x="1456510" y="3874202"/>
            <a:ext cx="1714202" cy="1384995"/>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2100">
                <a:solidFill>
                  <a:schemeClr val="dk1"/>
                </a:solidFill>
                <a:latin typeface="Calibri"/>
                <a:ea typeface="Calibri"/>
                <a:cs typeface="Calibri"/>
                <a:sym typeface="Calibri"/>
              </a:rPr>
              <a:t>H E L P M</a:t>
            </a:r>
          </a:p>
          <a:p>
            <a:pPr marL="0" marR="0" lvl="0" indent="0" algn="l" rtl="0">
              <a:spcBef>
                <a:spcPts val="0"/>
              </a:spcBef>
              <a:buNone/>
            </a:pPr>
            <a:r>
              <a:rPr lang="zh-TW" sz="2100">
                <a:solidFill>
                  <a:schemeClr val="dk1"/>
                </a:solidFill>
                <a:latin typeface="Calibri"/>
                <a:ea typeface="Calibri"/>
                <a:cs typeface="Calibri"/>
                <a:sym typeface="Calibri"/>
              </a:rPr>
              <a:t>E I A M U</a:t>
            </a:r>
          </a:p>
          <a:p>
            <a:pPr marL="0" marR="0" lvl="0" indent="0" algn="l" rtl="0">
              <a:spcBef>
                <a:spcPts val="0"/>
              </a:spcBef>
              <a:buNone/>
            </a:pPr>
            <a:r>
              <a:rPr lang="zh-TW" sz="2100">
                <a:solidFill>
                  <a:schemeClr val="dk1"/>
                </a:solidFill>
                <a:latin typeface="Calibri"/>
                <a:ea typeface="Calibri"/>
                <a:cs typeface="Calibri"/>
                <a:sym typeface="Calibri"/>
              </a:rPr>
              <a:t>N D E R A</a:t>
            </a:r>
          </a:p>
          <a:p>
            <a:pPr marL="0" marR="0" lvl="0" indent="0" algn="l" rtl="0">
              <a:spcBef>
                <a:spcPts val="0"/>
              </a:spcBef>
              <a:buNone/>
            </a:pPr>
            <a:r>
              <a:rPr lang="zh-TW" sz="2100">
                <a:solidFill>
                  <a:schemeClr val="dk1"/>
                </a:solidFill>
                <a:latin typeface="Calibri"/>
                <a:ea typeface="Calibri"/>
                <a:cs typeface="Calibri"/>
                <a:sym typeface="Calibri"/>
              </a:rPr>
              <a:t>T T A C K</a:t>
            </a:r>
          </a:p>
        </p:txBody>
      </p:sp>
      <p:sp>
        <p:nvSpPr>
          <p:cNvPr id="465" name="Shape 465"/>
          <p:cNvSpPr/>
          <p:nvPr/>
        </p:nvSpPr>
        <p:spPr>
          <a:xfrm>
            <a:off x="710237" y="5992465"/>
            <a:ext cx="3861763" cy="461665"/>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2400">
                <a:solidFill>
                  <a:schemeClr val="dk1"/>
                </a:solidFill>
                <a:latin typeface="Calibri"/>
                <a:ea typeface="Calibri"/>
                <a:cs typeface="Calibri"/>
                <a:sym typeface="Calibri"/>
              </a:rPr>
              <a:t>"HENTEIDTLAEAPMRCMUAK"</a:t>
            </a:r>
          </a:p>
        </p:txBody>
      </p:sp>
      <p:sp>
        <p:nvSpPr>
          <p:cNvPr id="466" name="Shape 466"/>
          <p:cNvSpPr/>
          <p:nvPr/>
        </p:nvSpPr>
        <p:spPr>
          <a:xfrm>
            <a:off x="1849881" y="3449912"/>
            <a:ext cx="470263" cy="358922"/>
          </a:xfrm>
          <a:prstGeom prst="downArrow">
            <a:avLst>
              <a:gd name="adj1" fmla="val 50000"/>
              <a:gd name="adj2" fmla="val 50000"/>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350">
              <a:solidFill>
                <a:schemeClr val="lt1"/>
              </a:solidFill>
              <a:latin typeface="Calibri"/>
              <a:ea typeface="Calibri"/>
              <a:cs typeface="Calibri"/>
              <a:sym typeface="Calibri"/>
            </a:endParaRPr>
          </a:p>
        </p:txBody>
      </p:sp>
      <p:sp>
        <p:nvSpPr>
          <p:cNvPr id="467" name="Shape 467"/>
          <p:cNvSpPr/>
          <p:nvPr/>
        </p:nvSpPr>
        <p:spPr>
          <a:xfrm>
            <a:off x="1944883" y="5446370"/>
            <a:ext cx="470263" cy="358922"/>
          </a:xfrm>
          <a:prstGeom prst="downArrow">
            <a:avLst>
              <a:gd name="adj1" fmla="val 50000"/>
              <a:gd name="adj2" fmla="val 50000"/>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350">
              <a:solidFill>
                <a:schemeClr val="lt1"/>
              </a:solidFill>
              <a:latin typeface="Calibri"/>
              <a:ea typeface="Calibri"/>
              <a:cs typeface="Calibri"/>
              <a:sym typeface="Calibri"/>
            </a:endParaRPr>
          </a:p>
        </p:txBody>
      </p:sp>
      <p:sp>
        <p:nvSpPr>
          <p:cNvPr id="468" name="Shape 468"/>
          <p:cNvSpPr/>
          <p:nvPr/>
        </p:nvSpPr>
        <p:spPr>
          <a:xfrm>
            <a:off x="0" y="11184"/>
            <a:ext cx="9144000" cy="1184523"/>
          </a:xfrm>
          <a:prstGeom prst="wedgeRectCallout">
            <a:avLst>
              <a:gd name="adj1" fmla="val -20833"/>
              <a:gd name="adj2" fmla="val 62500"/>
            </a:avLst>
          </a:prstGeom>
          <a:solidFill>
            <a:srgbClr val="7F6000"/>
          </a:solidFill>
          <a:ln>
            <a:noFill/>
          </a:ln>
        </p:spPr>
        <p:txBody>
          <a:bodyPr wrap="square" lIns="91425" tIns="45700" rIns="91425" bIns="45700" anchor="ctr" anchorCtr="0">
            <a:noAutofit/>
          </a:bodyPr>
          <a:lstStyle/>
          <a:p>
            <a:pPr marL="0" marR="0" lvl="0" indent="0" algn="l" rtl="0">
              <a:spcBef>
                <a:spcPts val="0"/>
              </a:spcBef>
              <a:buNone/>
            </a:pPr>
            <a:r>
              <a:rPr lang="zh-TW" sz="4000">
                <a:solidFill>
                  <a:schemeClr val="lt1"/>
                </a:solidFill>
                <a:latin typeface="Calibri"/>
                <a:ea typeface="Calibri"/>
                <a:cs typeface="Calibri"/>
                <a:sym typeface="Calibri"/>
              </a:rPr>
              <a:t>Scytale cipher::</a:t>
            </a:r>
            <a:r>
              <a:rPr lang="zh-TW" sz="3200">
                <a:solidFill>
                  <a:schemeClr val="lt1"/>
                </a:solidFill>
                <a:latin typeface="Calibri"/>
                <a:ea typeface="Calibri"/>
                <a:cs typeface="Calibri"/>
                <a:sym typeface="Calibri"/>
              </a:rPr>
              <a:t>加密方法</a:t>
            </a:r>
            <a:br>
              <a:rPr lang="zh-TW" sz="3200">
                <a:solidFill>
                  <a:schemeClr val="lt1"/>
                </a:solidFill>
                <a:latin typeface="Calibri"/>
                <a:ea typeface="Calibri"/>
                <a:cs typeface="Calibri"/>
                <a:sym typeface="Calibri"/>
              </a:rPr>
            </a:br>
            <a:r>
              <a:rPr lang="zh-TW" sz="1800">
                <a:solidFill>
                  <a:schemeClr val="lt1"/>
                </a:solidFill>
                <a:latin typeface="Calibri"/>
                <a:ea typeface="Calibri"/>
                <a:cs typeface="Calibri"/>
                <a:sym typeface="Calibri"/>
              </a:rPr>
              <a:t>https://en.wikipedia.org/wiki/Scytale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p:nvPr/>
        </p:nvSpPr>
        <p:spPr>
          <a:xfrm>
            <a:off x="4663440" y="857250"/>
            <a:ext cx="4480560" cy="5143500"/>
          </a:xfrm>
          <a:prstGeom prst="rect">
            <a:avLst/>
          </a:prstGeom>
          <a:solidFill>
            <a:srgbClr val="E1EFD8"/>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350">
              <a:solidFill>
                <a:schemeClr val="lt1"/>
              </a:solidFill>
              <a:latin typeface="Calibri"/>
              <a:ea typeface="Calibri"/>
              <a:cs typeface="Calibri"/>
              <a:sym typeface="Calibri"/>
            </a:endParaRPr>
          </a:p>
        </p:txBody>
      </p:sp>
      <p:sp>
        <p:nvSpPr>
          <p:cNvPr id="474" name="Shape 474"/>
          <p:cNvSpPr txBox="1">
            <a:spLocks noGrp="1"/>
          </p:cNvSpPr>
          <p:nvPr>
            <p:ph type="body" idx="1"/>
          </p:nvPr>
        </p:nvSpPr>
        <p:spPr>
          <a:xfrm>
            <a:off x="27759" y="1615019"/>
            <a:ext cx="4635681" cy="779669"/>
          </a:xfrm>
          <a:prstGeom prst="rect">
            <a:avLst/>
          </a:prstGeom>
          <a:noFill/>
          <a:ln>
            <a:noFill/>
          </a:ln>
        </p:spPr>
        <p:txBody>
          <a:bodyPr wrap="square" lIns="91425" tIns="45700" rIns="91425" bIns="45700" anchor="t" anchorCtr="0">
            <a:noAutofit/>
          </a:bodyPr>
          <a:lstStyle/>
          <a:p>
            <a:pPr marL="0" marR="0" lvl="0" indent="-137795" algn="l" rtl="0">
              <a:lnSpc>
                <a:spcPct val="70000"/>
              </a:lnSpc>
              <a:spcBef>
                <a:spcPts val="0"/>
              </a:spcBef>
              <a:spcAft>
                <a:spcPts val="0"/>
              </a:spcAft>
              <a:buClr>
                <a:schemeClr val="dk1"/>
              </a:buClr>
              <a:buSzPts val="2170"/>
              <a:buFont typeface="Arial"/>
              <a:buNone/>
            </a:pPr>
            <a:r>
              <a:rPr lang="zh-TW" sz="2170" b="0" i="0" u="none" strike="noStrike" cap="none">
                <a:solidFill>
                  <a:schemeClr val="dk1"/>
                </a:solidFill>
                <a:latin typeface="Calibri"/>
                <a:ea typeface="Calibri"/>
                <a:cs typeface="Calibri"/>
                <a:sym typeface="Calibri"/>
              </a:rPr>
              <a:t>假設那棒可寫下四個字母使之圍繞</a:t>
            </a:r>
          </a:p>
          <a:p>
            <a:pPr marL="0" marR="0" lvl="0" indent="-137795" algn="l" rtl="0">
              <a:lnSpc>
                <a:spcPct val="70000"/>
              </a:lnSpc>
              <a:spcBef>
                <a:spcPts val="1000"/>
              </a:spcBef>
              <a:buClr>
                <a:schemeClr val="dk1"/>
              </a:buClr>
              <a:buSzPts val="2170"/>
              <a:buFont typeface="Arial"/>
              <a:buNone/>
            </a:pPr>
            <a:r>
              <a:rPr lang="zh-TW" sz="2170" b="0" i="0" u="none" strike="noStrike" cap="none">
                <a:solidFill>
                  <a:schemeClr val="dk1"/>
                </a:solidFill>
                <a:latin typeface="Calibri"/>
                <a:ea typeface="Calibri"/>
                <a:cs typeface="Calibri"/>
                <a:sym typeface="Calibri"/>
              </a:rPr>
              <a:t>成圓圈且5個字母可連成一線。</a:t>
            </a:r>
          </a:p>
        </p:txBody>
      </p:sp>
      <p:sp>
        <p:nvSpPr>
          <p:cNvPr id="475" name="Shape 475"/>
          <p:cNvSpPr/>
          <p:nvPr/>
        </p:nvSpPr>
        <p:spPr>
          <a:xfrm>
            <a:off x="27759" y="2682028"/>
            <a:ext cx="4698787" cy="415498"/>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2100">
                <a:solidFill>
                  <a:schemeClr val="dk1"/>
                </a:solidFill>
                <a:latin typeface="Calibri"/>
                <a:ea typeface="Calibri"/>
                <a:cs typeface="Calibri"/>
                <a:sym typeface="Calibri"/>
              </a:rPr>
              <a:t>範例文字："Help me I am under attack".</a:t>
            </a:r>
          </a:p>
        </p:txBody>
      </p:sp>
      <p:sp>
        <p:nvSpPr>
          <p:cNvPr id="476" name="Shape 476"/>
          <p:cNvSpPr/>
          <p:nvPr/>
        </p:nvSpPr>
        <p:spPr>
          <a:xfrm>
            <a:off x="1434394" y="3761968"/>
            <a:ext cx="2057398" cy="1384995"/>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2100">
                <a:solidFill>
                  <a:schemeClr val="dk1"/>
                </a:solidFill>
                <a:latin typeface="Calibri"/>
                <a:ea typeface="Calibri"/>
                <a:cs typeface="Calibri"/>
                <a:sym typeface="Calibri"/>
              </a:rPr>
              <a:t>H E L P M</a:t>
            </a:r>
          </a:p>
          <a:p>
            <a:pPr marL="0" marR="0" lvl="0" indent="0" algn="l" rtl="0">
              <a:spcBef>
                <a:spcPts val="0"/>
              </a:spcBef>
              <a:buNone/>
            </a:pPr>
            <a:r>
              <a:rPr lang="zh-TW" sz="2100">
                <a:solidFill>
                  <a:schemeClr val="dk1"/>
                </a:solidFill>
                <a:latin typeface="Calibri"/>
                <a:ea typeface="Calibri"/>
                <a:cs typeface="Calibri"/>
                <a:sym typeface="Calibri"/>
              </a:rPr>
              <a:t>E I A M U</a:t>
            </a:r>
          </a:p>
          <a:p>
            <a:pPr marL="0" marR="0" lvl="0" indent="0" algn="l" rtl="0">
              <a:spcBef>
                <a:spcPts val="0"/>
              </a:spcBef>
              <a:buNone/>
            </a:pPr>
            <a:r>
              <a:rPr lang="zh-TW" sz="2100">
                <a:solidFill>
                  <a:schemeClr val="dk1"/>
                </a:solidFill>
                <a:latin typeface="Calibri"/>
                <a:ea typeface="Calibri"/>
                <a:cs typeface="Calibri"/>
                <a:sym typeface="Calibri"/>
              </a:rPr>
              <a:t>N D E R A</a:t>
            </a:r>
          </a:p>
          <a:p>
            <a:pPr marL="0" marR="0" lvl="0" indent="0" algn="l" rtl="0">
              <a:spcBef>
                <a:spcPts val="0"/>
              </a:spcBef>
              <a:buNone/>
            </a:pPr>
            <a:r>
              <a:rPr lang="zh-TW" sz="2100">
                <a:solidFill>
                  <a:schemeClr val="dk1"/>
                </a:solidFill>
                <a:latin typeface="Calibri"/>
                <a:ea typeface="Calibri"/>
                <a:cs typeface="Calibri"/>
                <a:sym typeface="Calibri"/>
              </a:rPr>
              <a:t>T T A C K</a:t>
            </a:r>
          </a:p>
        </p:txBody>
      </p:sp>
      <p:sp>
        <p:nvSpPr>
          <p:cNvPr id="477" name="Shape 477"/>
          <p:cNvSpPr/>
          <p:nvPr/>
        </p:nvSpPr>
        <p:spPr>
          <a:xfrm>
            <a:off x="267645" y="5810277"/>
            <a:ext cx="3861763" cy="461665"/>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2400">
                <a:solidFill>
                  <a:schemeClr val="dk1"/>
                </a:solidFill>
                <a:latin typeface="Calibri"/>
                <a:ea typeface="Calibri"/>
                <a:cs typeface="Calibri"/>
                <a:sym typeface="Calibri"/>
              </a:rPr>
              <a:t>"HENTEIDTLAEAPMRCMUAK"</a:t>
            </a:r>
          </a:p>
        </p:txBody>
      </p:sp>
      <p:sp>
        <p:nvSpPr>
          <p:cNvPr id="478" name="Shape 478"/>
          <p:cNvSpPr/>
          <p:nvPr/>
        </p:nvSpPr>
        <p:spPr>
          <a:xfrm>
            <a:off x="1849881" y="3306403"/>
            <a:ext cx="470263" cy="358922"/>
          </a:xfrm>
          <a:prstGeom prst="downArrow">
            <a:avLst>
              <a:gd name="adj1" fmla="val 50000"/>
              <a:gd name="adj2" fmla="val 50000"/>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350">
              <a:solidFill>
                <a:schemeClr val="lt1"/>
              </a:solidFill>
              <a:latin typeface="Calibri"/>
              <a:ea typeface="Calibri"/>
              <a:cs typeface="Calibri"/>
              <a:sym typeface="Calibri"/>
            </a:endParaRPr>
          </a:p>
        </p:txBody>
      </p:sp>
      <p:sp>
        <p:nvSpPr>
          <p:cNvPr id="479" name="Shape 479"/>
          <p:cNvSpPr/>
          <p:nvPr/>
        </p:nvSpPr>
        <p:spPr>
          <a:xfrm>
            <a:off x="1849881" y="5243607"/>
            <a:ext cx="470263" cy="358922"/>
          </a:xfrm>
          <a:prstGeom prst="downArrow">
            <a:avLst>
              <a:gd name="adj1" fmla="val 50000"/>
              <a:gd name="adj2" fmla="val 50000"/>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350">
              <a:solidFill>
                <a:schemeClr val="lt1"/>
              </a:solidFill>
              <a:latin typeface="Calibri"/>
              <a:ea typeface="Calibri"/>
              <a:cs typeface="Calibri"/>
              <a:sym typeface="Calibri"/>
            </a:endParaRPr>
          </a:p>
        </p:txBody>
      </p:sp>
      <p:sp>
        <p:nvSpPr>
          <p:cNvPr id="480" name="Shape 480"/>
          <p:cNvSpPr/>
          <p:nvPr/>
        </p:nvSpPr>
        <p:spPr>
          <a:xfrm>
            <a:off x="6405119" y="4001160"/>
            <a:ext cx="1589349" cy="1131079"/>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350" b="1">
                <a:solidFill>
                  <a:schemeClr val="dk1"/>
                </a:solidFill>
                <a:latin typeface="Calibri"/>
                <a:ea typeface="Calibri"/>
                <a:cs typeface="Calibri"/>
                <a:sym typeface="Calibri"/>
              </a:rPr>
              <a:t>Ｈ　Ｅ　Ｎ　Ｔ</a:t>
            </a:r>
          </a:p>
          <a:p>
            <a:pPr marL="0" marR="0" lvl="0" indent="0" algn="l" rtl="0">
              <a:spcBef>
                <a:spcPts val="0"/>
              </a:spcBef>
              <a:buNone/>
            </a:pPr>
            <a:r>
              <a:rPr lang="zh-TW" sz="1350" b="1">
                <a:solidFill>
                  <a:schemeClr val="dk1"/>
                </a:solidFill>
                <a:latin typeface="Calibri"/>
                <a:ea typeface="Calibri"/>
                <a:cs typeface="Calibri"/>
                <a:sym typeface="Calibri"/>
              </a:rPr>
              <a:t>Ｅ　Ｉ　Ｄ　Ｔ</a:t>
            </a:r>
          </a:p>
          <a:p>
            <a:pPr marL="0" marR="0" lvl="0" indent="0" algn="l" rtl="0">
              <a:spcBef>
                <a:spcPts val="0"/>
              </a:spcBef>
              <a:buNone/>
            </a:pPr>
            <a:r>
              <a:rPr lang="zh-TW" sz="1350" b="1">
                <a:solidFill>
                  <a:schemeClr val="dk1"/>
                </a:solidFill>
                <a:latin typeface="Calibri"/>
                <a:ea typeface="Calibri"/>
                <a:cs typeface="Calibri"/>
                <a:sym typeface="Calibri"/>
              </a:rPr>
              <a:t>Ｌ　Ａ　Ｅ　Ａ</a:t>
            </a:r>
          </a:p>
          <a:p>
            <a:pPr marL="0" marR="0" lvl="0" indent="0" algn="l" rtl="0">
              <a:spcBef>
                <a:spcPts val="0"/>
              </a:spcBef>
              <a:buNone/>
            </a:pPr>
            <a:r>
              <a:rPr lang="zh-TW" sz="1350" b="1">
                <a:solidFill>
                  <a:schemeClr val="dk1"/>
                </a:solidFill>
                <a:latin typeface="Calibri"/>
                <a:ea typeface="Calibri"/>
                <a:cs typeface="Calibri"/>
                <a:sym typeface="Calibri"/>
              </a:rPr>
              <a:t>Ｐ　Ｍ　Ｒ　Ｃ</a:t>
            </a:r>
          </a:p>
          <a:p>
            <a:pPr marL="0" marR="0" lvl="0" indent="0" algn="l" rtl="0">
              <a:spcBef>
                <a:spcPts val="0"/>
              </a:spcBef>
              <a:buNone/>
            </a:pPr>
            <a:r>
              <a:rPr lang="zh-TW" sz="1350" b="1">
                <a:solidFill>
                  <a:schemeClr val="dk1"/>
                </a:solidFill>
                <a:latin typeface="Calibri"/>
                <a:ea typeface="Calibri"/>
                <a:cs typeface="Calibri"/>
                <a:sym typeface="Calibri"/>
              </a:rPr>
              <a:t>Ｍ　Ｕ　Ａ　Ｋ</a:t>
            </a:r>
          </a:p>
        </p:txBody>
      </p:sp>
      <p:sp>
        <p:nvSpPr>
          <p:cNvPr id="481" name="Shape 481"/>
          <p:cNvSpPr/>
          <p:nvPr/>
        </p:nvSpPr>
        <p:spPr>
          <a:xfrm>
            <a:off x="5150385" y="3027855"/>
            <a:ext cx="3861763" cy="461665"/>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2400">
                <a:solidFill>
                  <a:schemeClr val="dk1"/>
                </a:solidFill>
                <a:latin typeface="Calibri"/>
                <a:ea typeface="Calibri"/>
                <a:cs typeface="Calibri"/>
                <a:sym typeface="Calibri"/>
              </a:rPr>
              <a:t>"HENTEIDTLAEAPMRCMUAK"</a:t>
            </a:r>
          </a:p>
        </p:txBody>
      </p:sp>
      <p:sp>
        <p:nvSpPr>
          <p:cNvPr id="482" name="Shape 482"/>
          <p:cNvSpPr/>
          <p:nvPr/>
        </p:nvSpPr>
        <p:spPr>
          <a:xfrm>
            <a:off x="6729531" y="3539536"/>
            <a:ext cx="470263" cy="358922"/>
          </a:xfrm>
          <a:prstGeom prst="downArrow">
            <a:avLst>
              <a:gd name="adj1" fmla="val 50000"/>
              <a:gd name="adj2" fmla="val 50000"/>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350">
              <a:solidFill>
                <a:schemeClr val="lt1"/>
              </a:solidFill>
              <a:latin typeface="Calibri"/>
              <a:ea typeface="Calibri"/>
              <a:cs typeface="Calibri"/>
              <a:sym typeface="Calibri"/>
            </a:endParaRPr>
          </a:p>
        </p:txBody>
      </p:sp>
      <p:sp>
        <p:nvSpPr>
          <p:cNvPr id="483" name="Shape 483"/>
          <p:cNvSpPr/>
          <p:nvPr/>
        </p:nvSpPr>
        <p:spPr>
          <a:xfrm>
            <a:off x="6772595" y="5243607"/>
            <a:ext cx="470263" cy="358922"/>
          </a:xfrm>
          <a:prstGeom prst="downArrow">
            <a:avLst>
              <a:gd name="adj1" fmla="val 50000"/>
              <a:gd name="adj2" fmla="val 50000"/>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350">
              <a:solidFill>
                <a:schemeClr val="lt1"/>
              </a:solidFill>
              <a:latin typeface="Calibri"/>
              <a:ea typeface="Calibri"/>
              <a:cs typeface="Calibri"/>
              <a:sym typeface="Calibri"/>
            </a:endParaRPr>
          </a:p>
        </p:txBody>
      </p:sp>
      <p:sp>
        <p:nvSpPr>
          <p:cNvPr id="484" name="Shape 484"/>
          <p:cNvSpPr/>
          <p:nvPr/>
        </p:nvSpPr>
        <p:spPr>
          <a:xfrm>
            <a:off x="5450449" y="5602528"/>
            <a:ext cx="3159519" cy="415498"/>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2100">
                <a:solidFill>
                  <a:schemeClr val="dk1"/>
                </a:solidFill>
                <a:latin typeface="Calibri"/>
                <a:ea typeface="Calibri"/>
                <a:cs typeface="Calibri"/>
                <a:sym typeface="Calibri"/>
              </a:rPr>
              <a:t>HELPMEIAMUNDERATTACK</a:t>
            </a:r>
          </a:p>
        </p:txBody>
      </p:sp>
      <p:sp>
        <p:nvSpPr>
          <p:cNvPr id="485" name="Shape 485"/>
          <p:cNvSpPr/>
          <p:nvPr/>
        </p:nvSpPr>
        <p:spPr>
          <a:xfrm>
            <a:off x="5197472" y="2195956"/>
            <a:ext cx="1415772" cy="461665"/>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2400">
                <a:solidFill>
                  <a:schemeClr val="dk1"/>
                </a:solidFill>
                <a:latin typeface="Calibri"/>
                <a:ea typeface="Calibri"/>
                <a:cs typeface="Calibri"/>
                <a:sym typeface="Calibri"/>
              </a:rPr>
              <a:t>解密方法</a:t>
            </a:r>
          </a:p>
        </p:txBody>
      </p:sp>
      <p:sp>
        <p:nvSpPr>
          <p:cNvPr id="486" name="Shape 486"/>
          <p:cNvSpPr/>
          <p:nvPr/>
        </p:nvSpPr>
        <p:spPr>
          <a:xfrm>
            <a:off x="0" y="11184"/>
            <a:ext cx="9144000" cy="1184523"/>
          </a:xfrm>
          <a:prstGeom prst="wedgeRectCallout">
            <a:avLst>
              <a:gd name="adj1" fmla="val -20833"/>
              <a:gd name="adj2" fmla="val 62500"/>
            </a:avLst>
          </a:prstGeom>
          <a:solidFill>
            <a:srgbClr val="7F6000"/>
          </a:solidFill>
          <a:ln>
            <a:noFill/>
          </a:ln>
        </p:spPr>
        <p:txBody>
          <a:bodyPr wrap="square" lIns="91425" tIns="45700" rIns="91425" bIns="45700" anchor="ctr" anchorCtr="0">
            <a:noAutofit/>
          </a:bodyPr>
          <a:lstStyle/>
          <a:p>
            <a:pPr marL="0" marR="0" lvl="0" indent="0" algn="l" rtl="0">
              <a:spcBef>
                <a:spcPts val="0"/>
              </a:spcBef>
              <a:buNone/>
            </a:pPr>
            <a:r>
              <a:rPr lang="zh-TW" sz="4000">
                <a:solidFill>
                  <a:schemeClr val="lt1"/>
                </a:solidFill>
                <a:latin typeface="Calibri"/>
                <a:ea typeface="Calibri"/>
                <a:cs typeface="Calibri"/>
                <a:sym typeface="Calibri"/>
              </a:rPr>
              <a:t>Scytale cipher::</a:t>
            </a:r>
            <a:r>
              <a:rPr lang="zh-TW" sz="3200">
                <a:solidFill>
                  <a:schemeClr val="lt1"/>
                </a:solidFill>
                <a:latin typeface="Calibri"/>
                <a:ea typeface="Calibri"/>
                <a:cs typeface="Calibri"/>
                <a:sym typeface="Calibri"/>
              </a:rPr>
              <a:t>解密方法</a:t>
            </a:r>
            <a:br>
              <a:rPr lang="zh-TW" sz="3200">
                <a:solidFill>
                  <a:schemeClr val="lt1"/>
                </a:solidFill>
                <a:latin typeface="Calibri"/>
                <a:ea typeface="Calibri"/>
                <a:cs typeface="Calibri"/>
                <a:sym typeface="Calibri"/>
              </a:rPr>
            </a:br>
            <a:r>
              <a:rPr lang="zh-TW" sz="1800">
                <a:solidFill>
                  <a:schemeClr val="lt1"/>
                </a:solidFill>
                <a:latin typeface="Calibri"/>
                <a:ea typeface="Calibri"/>
                <a:cs typeface="Calibri"/>
                <a:sym typeface="Calibri"/>
              </a:rPr>
              <a:t>https://en.wikipedia.org/wiki/Scytale</a:t>
            </a:r>
          </a:p>
        </p:txBody>
      </p:sp>
      <p:pic>
        <p:nvPicPr>
          <p:cNvPr id="487" name="Shape 487" descr="https://upload.wikimedia.org/wikipedia/commons/thumb/5/51/Skytale.png/199px-Skytale.png"/>
          <p:cNvPicPr preferRelativeResize="0"/>
          <p:nvPr/>
        </p:nvPicPr>
        <p:blipFill rotWithShape="1">
          <a:blip r:embed="rId3">
            <a:alphaModFix/>
          </a:blip>
          <a:srcRect/>
          <a:stretch/>
        </p:blipFill>
        <p:spPr>
          <a:xfrm>
            <a:off x="5263446" y="116866"/>
            <a:ext cx="2731022" cy="15645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628650" y="365126"/>
            <a:ext cx="78867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ts val="4400"/>
              <a:buFont typeface="Calibri"/>
              <a:buNone/>
            </a:pPr>
            <a:endParaRPr sz="4400" b="0" i="0" u="none" strike="noStrike" cap="none">
              <a:solidFill>
                <a:schemeClr val="dk1"/>
              </a:solidFill>
              <a:latin typeface="Calibri"/>
              <a:ea typeface="Calibri"/>
              <a:cs typeface="Calibri"/>
              <a:sym typeface="Calibri"/>
            </a:endParaRPr>
          </a:p>
        </p:txBody>
      </p:sp>
      <p:sp>
        <p:nvSpPr>
          <p:cNvPr id="116" name="Shape 116"/>
          <p:cNvSpPr txBox="1">
            <a:spLocks noGrp="1"/>
          </p:cNvSpPr>
          <p:nvPr>
            <p:ph type="body" idx="1"/>
          </p:nvPr>
        </p:nvSpPr>
        <p:spPr>
          <a:xfrm>
            <a:off x="628650" y="1825625"/>
            <a:ext cx="7886700" cy="4351338"/>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117" name="Shape 117"/>
          <p:cNvSpPr/>
          <p:nvPr/>
        </p:nvSpPr>
        <p:spPr>
          <a:xfrm>
            <a:off x="0" y="0"/>
            <a:ext cx="9144000" cy="6858000"/>
          </a:xfrm>
          <a:prstGeom prst="rect">
            <a:avLst/>
          </a:prstGeom>
          <a:solidFill>
            <a:schemeClr val="dk1"/>
          </a:solidFill>
          <a:ln>
            <a:noFill/>
          </a:ln>
        </p:spPr>
        <p:txBody>
          <a:bodyPr wrap="square" lIns="91425" tIns="45700" rIns="91425" bIns="45700" anchor="ctr" anchorCtr="0">
            <a:noAutofit/>
          </a:bodyPr>
          <a:lstStyle/>
          <a:p>
            <a:pPr marL="0" marR="0" lvl="0" indent="0" algn="ctr" rtl="0">
              <a:spcBef>
                <a:spcPts val="0"/>
              </a:spcBef>
              <a:buNone/>
            </a:pPr>
            <a:r>
              <a:rPr lang="zh-TW" sz="6600">
                <a:solidFill>
                  <a:schemeClr val="lt1"/>
                </a:solidFill>
                <a:latin typeface="Calibri"/>
                <a:ea typeface="Calibri"/>
                <a:cs typeface="Calibri"/>
                <a:sym typeface="Calibri"/>
              </a:rPr>
              <a:t>無所不在的</a:t>
            </a:r>
          </a:p>
          <a:p>
            <a:pPr marL="0" marR="0" lvl="0" indent="0" algn="ctr" rtl="0">
              <a:spcBef>
                <a:spcPts val="0"/>
              </a:spcBef>
              <a:buNone/>
            </a:pPr>
            <a:r>
              <a:rPr lang="zh-TW" sz="6600">
                <a:solidFill>
                  <a:schemeClr val="lt1"/>
                </a:solidFill>
                <a:latin typeface="Calibri"/>
                <a:ea typeface="Calibri"/>
                <a:cs typeface="Calibri"/>
                <a:sym typeface="Calibri"/>
              </a:rPr>
              <a:t>密碼學</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Shape 492"/>
          <p:cNvPicPr preferRelativeResize="0">
            <a:picLocks noGrp="1"/>
          </p:cNvPicPr>
          <p:nvPr>
            <p:ph type="body" idx="1"/>
          </p:nvPr>
        </p:nvPicPr>
        <p:blipFill rotWithShape="1">
          <a:blip r:embed="rId3">
            <a:alphaModFix/>
          </a:blip>
          <a:srcRect l="5770" t="19487" r="38942" b="47091"/>
          <a:stretch/>
        </p:blipFill>
        <p:spPr>
          <a:xfrm>
            <a:off x="639384" y="3905250"/>
            <a:ext cx="7875966" cy="2578996"/>
          </a:xfrm>
          <a:prstGeom prst="rect">
            <a:avLst/>
          </a:prstGeom>
          <a:noFill/>
          <a:ln>
            <a:noFill/>
          </a:ln>
        </p:spPr>
      </p:pic>
      <p:sp>
        <p:nvSpPr>
          <p:cNvPr id="493" name="Shape 493"/>
          <p:cNvSpPr/>
          <p:nvPr/>
        </p:nvSpPr>
        <p:spPr>
          <a:xfrm>
            <a:off x="639384" y="6257836"/>
            <a:ext cx="6711133" cy="600164"/>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3300" b="1">
                <a:solidFill>
                  <a:schemeClr val="dk1"/>
                </a:solidFill>
                <a:latin typeface="Calibri"/>
                <a:ea typeface="Calibri"/>
                <a:cs typeface="Calibri"/>
                <a:sym typeface="Calibri"/>
              </a:rPr>
              <a:t>答案格式:EKO{XXXXXXXXXXXXXXXX}</a:t>
            </a:r>
          </a:p>
        </p:txBody>
      </p:sp>
      <p:sp>
        <p:nvSpPr>
          <p:cNvPr id="494" name="Shape 494"/>
          <p:cNvSpPr/>
          <p:nvPr/>
        </p:nvSpPr>
        <p:spPr>
          <a:xfrm>
            <a:off x="0" y="0"/>
            <a:ext cx="9144000" cy="3705225"/>
          </a:xfrm>
          <a:prstGeom prst="wedgeRectCallout">
            <a:avLst>
              <a:gd name="adj1" fmla="val -20833"/>
              <a:gd name="adj2" fmla="val 62500"/>
            </a:avLst>
          </a:prstGeom>
          <a:solidFill>
            <a:srgbClr val="FF0000"/>
          </a:solidFill>
          <a:ln>
            <a:noFill/>
          </a:ln>
        </p:spPr>
        <p:txBody>
          <a:bodyPr wrap="square" lIns="91425" tIns="45700" rIns="91425" bIns="45700" anchor="ctr" anchorCtr="0">
            <a:noAutofit/>
          </a:bodyPr>
          <a:lstStyle/>
          <a:p>
            <a:pPr marL="0" marR="0" lvl="0" indent="0" algn="ctr" rtl="0">
              <a:spcBef>
                <a:spcPts val="0"/>
              </a:spcBef>
              <a:buNone/>
            </a:pPr>
            <a:r>
              <a:rPr lang="zh-TW" sz="3600">
                <a:solidFill>
                  <a:schemeClr val="lt1"/>
                </a:solidFill>
                <a:latin typeface="Calibri"/>
                <a:ea typeface="Calibri"/>
                <a:cs typeface="Calibri"/>
                <a:sym typeface="Calibri"/>
              </a:rPr>
              <a:t>EKOPARTY CTF 2015: SCYTCRYPTO</a:t>
            </a:r>
          </a:p>
          <a:p>
            <a:pPr marL="0" marR="0" lvl="0" indent="0" algn="ctr" rtl="0">
              <a:spcBef>
                <a:spcPts val="0"/>
              </a:spcBef>
              <a:buNone/>
            </a:pPr>
            <a:endParaRPr sz="1800">
              <a:solidFill>
                <a:schemeClr val="lt1"/>
              </a:solidFill>
              <a:latin typeface="Calibri"/>
              <a:ea typeface="Calibri"/>
              <a:cs typeface="Calibri"/>
              <a:sym typeface="Calibri"/>
            </a:endParaRPr>
          </a:p>
          <a:p>
            <a:pPr marL="0" marR="0" lvl="0" indent="0" algn="ctr" rtl="0">
              <a:spcBef>
                <a:spcPts val="0"/>
              </a:spcBef>
              <a:buNone/>
            </a:pPr>
            <a:r>
              <a:rPr lang="zh-TW" sz="1800">
                <a:solidFill>
                  <a:schemeClr val="lt1"/>
                </a:solidFill>
                <a:latin typeface="Calibri"/>
                <a:ea typeface="Calibri"/>
                <a:cs typeface="Calibri"/>
                <a:sym typeface="Calibri"/>
              </a:rPr>
              <a:t>https://github.com/ctfs/write-ups-2015/tree/master/ekoparty-ctf-2015/crypto/cry50</a:t>
            </a:r>
          </a:p>
          <a:p>
            <a:pPr marL="0" marR="0" lvl="0" indent="0" algn="ctr" rtl="0">
              <a:spcBef>
                <a:spcPts val="0"/>
              </a:spcBef>
              <a:buNone/>
            </a:pPr>
            <a:endParaRPr sz="1800">
              <a:solidFill>
                <a:schemeClr val="lt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3123655" y="2647450"/>
            <a:ext cx="3185705" cy="694713"/>
          </a:xfrm>
          <a:prstGeom prst="rect">
            <a:avLst/>
          </a:prstGeom>
          <a:noFill/>
          <a:ln>
            <a:noFill/>
          </a:ln>
        </p:spPr>
        <p:txBody>
          <a:bodyPr wrap="square" lIns="91425" tIns="45700" rIns="91425" bIns="45700" anchor="t" anchorCtr="0">
            <a:noAutofit/>
          </a:bodyPr>
          <a:lstStyle/>
          <a:p>
            <a:pPr marL="0" marR="0" lvl="0" indent="-290703" algn="l" rtl="0">
              <a:lnSpc>
                <a:spcPct val="80000"/>
              </a:lnSpc>
              <a:spcBef>
                <a:spcPts val="0"/>
              </a:spcBef>
              <a:buClr>
                <a:srgbClr val="C00000"/>
              </a:buClr>
              <a:buSzPts val="4578"/>
              <a:buFont typeface="Arial"/>
              <a:buNone/>
            </a:pPr>
            <a:r>
              <a:rPr lang="zh-TW" sz="4578" b="1" i="0" u="none" strike="noStrike" cap="none">
                <a:solidFill>
                  <a:srgbClr val="C00000"/>
                </a:solidFill>
                <a:latin typeface="Calibri"/>
                <a:ea typeface="Calibri"/>
                <a:cs typeface="Calibri"/>
                <a:sym typeface="Calibri"/>
              </a:rPr>
              <a:t>SCYT</a:t>
            </a:r>
            <a:r>
              <a:rPr lang="zh-TW" sz="4578" b="0" i="0" u="none" strike="noStrike" cap="none">
                <a:solidFill>
                  <a:schemeClr val="dk1"/>
                </a:solidFill>
                <a:latin typeface="Calibri"/>
                <a:ea typeface="Calibri"/>
                <a:cs typeface="Calibri"/>
                <a:sym typeface="Calibri"/>
              </a:rPr>
              <a:t>Crypto</a:t>
            </a:r>
          </a:p>
        </p:txBody>
      </p:sp>
      <p:sp>
        <p:nvSpPr>
          <p:cNvPr id="500" name="Shape 500"/>
          <p:cNvSpPr/>
          <p:nvPr/>
        </p:nvSpPr>
        <p:spPr>
          <a:xfrm>
            <a:off x="3161212" y="4982140"/>
            <a:ext cx="2222275" cy="30008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350">
                <a:solidFill>
                  <a:schemeClr val="dk1"/>
                </a:solidFill>
                <a:latin typeface="Calibri"/>
                <a:ea typeface="Calibri"/>
                <a:cs typeface="Calibri"/>
                <a:sym typeface="Calibri"/>
              </a:rPr>
              <a:t>www.dcode.fr/scytale-cipher</a:t>
            </a:r>
          </a:p>
        </p:txBody>
      </p:sp>
      <p:sp>
        <p:nvSpPr>
          <p:cNvPr id="501" name="Shape 501"/>
          <p:cNvSpPr txBox="1"/>
          <p:nvPr/>
        </p:nvSpPr>
        <p:spPr>
          <a:xfrm>
            <a:off x="560070" y="2647450"/>
            <a:ext cx="2281102" cy="591388"/>
          </a:xfrm>
          <a:prstGeom prst="rect">
            <a:avLst/>
          </a:prstGeom>
          <a:noFill/>
          <a:ln>
            <a:noFill/>
          </a:ln>
        </p:spPr>
        <p:txBody>
          <a:bodyPr wrap="square" lIns="68575" tIns="34275" rIns="68575" bIns="34275" anchor="ctr" anchorCtr="0">
            <a:noAutofit/>
          </a:bodyPr>
          <a:lstStyle/>
          <a:p>
            <a:pPr marL="0" marR="0" lvl="0" indent="-209550" algn="l" rtl="0">
              <a:lnSpc>
                <a:spcPct val="90000"/>
              </a:lnSpc>
              <a:spcBef>
                <a:spcPts val="0"/>
              </a:spcBef>
              <a:buClr>
                <a:schemeClr val="dk1"/>
              </a:buClr>
              <a:buSzPts val="3300"/>
              <a:buFont typeface="Calibri"/>
              <a:buNone/>
            </a:pPr>
            <a:r>
              <a:rPr lang="zh-TW" sz="3300">
                <a:solidFill>
                  <a:schemeClr val="dk1"/>
                </a:solidFill>
                <a:latin typeface="Calibri"/>
                <a:ea typeface="Calibri"/>
                <a:cs typeface="Calibri"/>
                <a:sym typeface="Calibri"/>
              </a:rPr>
              <a:t>題目告訴你</a:t>
            </a:r>
          </a:p>
        </p:txBody>
      </p:sp>
      <p:pic>
        <p:nvPicPr>
          <p:cNvPr id="502" name="Shape 502"/>
          <p:cNvPicPr preferRelativeResize="0"/>
          <p:nvPr/>
        </p:nvPicPr>
        <p:blipFill rotWithShape="1">
          <a:blip r:embed="rId3">
            <a:alphaModFix/>
          </a:blip>
          <a:srcRect b="63613"/>
          <a:stretch/>
        </p:blipFill>
        <p:spPr>
          <a:xfrm>
            <a:off x="330568" y="1155444"/>
            <a:ext cx="7878239" cy="938351"/>
          </a:xfrm>
          <a:prstGeom prst="rect">
            <a:avLst/>
          </a:prstGeom>
          <a:noFill/>
          <a:ln>
            <a:noFill/>
          </a:ln>
        </p:spPr>
      </p:pic>
      <p:sp>
        <p:nvSpPr>
          <p:cNvPr id="503" name="Shape 503"/>
          <p:cNvSpPr/>
          <p:nvPr/>
        </p:nvSpPr>
        <p:spPr>
          <a:xfrm>
            <a:off x="2841172" y="2783123"/>
            <a:ext cx="320040" cy="320040"/>
          </a:xfrm>
          <a:prstGeom prst="rightArrow">
            <a:avLst>
              <a:gd name="adj1" fmla="val 50000"/>
              <a:gd name="adj2" fmla="val 50000"/>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350">
              <a:solidFill>
                <a:schemeClr val="lt1"/>
              </a:solidFill>
              <a:latin typeface="Calibri"/>
              <a:ea typeface="Calibri"/>
              <a:cs typeface="Calibri"/>
              <a:sym typeface="Calibri"/>
            </a:endParaRPr>
          </a:p>
        </p:txBody>
      </p:sp>
      <p:sp>
        <p:nvSpPr>
          <p:cNvPr id="504" name="Shape 504"/>
          <p:cNvSpPr/>
          <p:nvPr/>
        </p:nvSpPr>
        <p:spPr>
          <a:xfrm rot="5217939">
            <a:off x="3639561" y="3354532"/>
            <a:ext cx="716900" cy="679911"/>
          </a:xfrm>
          <a:prstGeom prst="rightArrow">
            <a:avLst>
              <a:gd name="adj1" fmla="val 50000"/>
              <a:gd name="adj2" fmla="val 43764"/>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350">
              <a:solidFill>
                <a:schemeClr val="lt1"/>
              </a:solidFill>
              <a:latin typeface="Calibri"/>
              <a:ea typeface="Calibri"/>
              <a:cs typeface="Calibri"/>
              <a:sym typeface="Calibri"/>
            </a:endParaRPr>
          </a:p>
        </p:txBody>
      </p:sp>
      <p:sp>
        <p:nvSpPr>
          <p:cNvPr id="505" name="Shape 505"/>
          <p:cNvSpPr/>
          <p:nvPr/>
        </p:nvSpPr>
        <p:spPr>
          <a:xfrm>
            <a:off x="2980682" y="4094177"/>
            <a:ext cx="2578013" cy="600164"/>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3300">
                <a:solidFill>
                  <a:schemeClr val="dk1"/>
                </a:solidFill>
                <a:latin typeface="Calibri"/>
                <a:ea typeface="Calibri"/>
                <a:cs typeface="Calibri"/>
                <a:sym typeface="Calibri"/>
              </a:rPr>
              <a:t>scytale-cipher</a:t>
            </a:r>
          </a:p>
        </p:txBody>
      </p:sp>
      <p:sp>
        <p:nvSpPr>
          <p:cNvPr id="506" name="Shape 506"/>
          <p:cNvSpPr txBox="1"/>
          <p:nvPr/>
        </p:nvSpPr>
        <p:spPr>
          <a:xfrm>
            <a:off x="560070" y="3483115"/>
            <a:ext cx="3079486" cy="591388"/>
          </a:xfrm>
          <a:prstGeom prst="rect">
            <a:avLst/>
          </a:prstGeom>
          <a:noFill/>
          <a:ln>
            <a:noFill/>
          </a:ln>
        </p:spPr>
        <p:txBody>
          <a:bodyPr wrap="square" lIns="68575" tIns="34275" rIns="68575" bIns="34275" anchor="ctr" anchorCtr="0">
            <a:noAutofit/>
          </a:bodyPr>
          <a:lstStyle/>
          <a:p>
            <a:pPr marL="0" marR="0" lvl="0" indent="-178117" algn="l" rtl="0">
              <a:lnSpc>
                <a:spcPct val="80000"/>
              </a:lnSpc>
              <a:spcBef>
                <a:spcPts val="0"/>
              </a:spcBef>
              <a:buClr>
                <a:schemeClr val="dk1"/>
              </a:buClr>
              <a:buSzPts val="2805"/>
              <a:buFont typeface="Calibri"/>
              <a:buNone/>
            </a:pPr>
            <a:r>
              <a:rPr lang="zh-TW" sz="2805">
                <a:solidFill>
                  <a:schemeClr val="dk1"/>
                </a:solidFill>
                <a:latin typeface="Calibri"/>
                <a:ea typeface="Calibri"/>
                <a:cs typeface="Calibri"/>
                <a:sym typeface="Calibri"/>
              </a:rPr>
              <a:t>題目又是密碼問題</a:t>
            </a:r>
          </a:p>
        </p:txBody>
      </p:sp>
      <p:sp>
        <p:nvSpPr>
          <p:cNvPr id="507" name="Shape 507"/>
          <p:cNvSpPr/>
          <p:nvPr/>
        </p:nvSpPr>
        <p:spPr>
          <a:xfrm>
            <a:off x="0" y="0"/>
            <a:ext cx="9144000" cy="953526"/>
          </a:xfrm>
          <a:prstGeom prst="wedgeRectCallout">
            <a:avLst>
              <a:gd name="adj1" fmla="val -20833"/>
              <a:gd name="adj2" fmla="val 62500"/>
            </a:avLst>
          </a:prstGeom>
          <a:solidFill>
            <a:srgbClr val="385623"/>
          </a:solidFill>
          <a:ln>
            <a:noFill/>
          </a:ln>
        </p:spPr>
        <p:txBody>
          <a:bodyPr wrap="square" lIns="91425" tIns="45700" rIns="91425" bIns="45700" anchor="ctr" anchorCtr="0">
            <a:noAutofit/>
          </a:bodyPr>
          <a:lstStyle/>
          <a:p>
            <a:pPr marL="0" marR="0" lvl="0" indent="0" algn="l" rtl="0">
              <a:spcBef>
                <a:spcPts val="0"/>
              </a:spcBef>
              <a:buNone/>
            </a:pPr>
            <a:r>
              <a:rPr lang="zh-TW" sz="3200">
                <a:solidFill>
                  <a:schemeClr val="lt1"/>
                </a:solidFill>
                <a:latin typeface="Calibri"/>
                <a:ea typeface="Calibri"/>
                <a:cs typeface="Calibri"/>
                <a:sym typeface="Calibri"/>
              </a:rPr>
              <a:t>神猜法</a:t>
            </a:r>
          </a:p>
          <a:p>
            <a:pPr marL="0" marR="0" lvl="0" indent="0" algn="ctr" rtl="0">
              <a:spcBef>
                <a:spcPts val="0"/>
              </a:spcBef>
              <a:buNone/>
            </a:pPr>
            <a:endParaRPr sz="18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Shape 512"/>
          <p:cNvPicPr preferRelativeResize="0">
            <a:picLocks noGrp="1"/>
          </p:cNvPicPr>
          <p:nvPr>
            <p:ph type="body" idx="1"/>
          </p:nvPr>
        </p:nvPicPr>
        <p:blipFill rotWithShape="1">
          <a:blip r:embed="rId3">
            <a:alphaModFix/>
          </a:blip>
          <a:srcRect t="6877" r="37317" b="6664"/>
          <a:stretch/>
        </p:blipFill>
        <p:spPr>
          <a:xfrm>
            <a:off x="999614" y="1332975"/>
            <a:ext cx="6069174" cy="4534357"/>
          </a:xfrm>
          <a:prstGeom prst="rect">
            <a:avLst/>
          </a:prstGeom>
          <a:noFill/>
          <a:ln>
            <a:noFill/>
          </a:ln>
        </p:spPr>
      </p:pic>
      <p:sp>
        <p:nvSpPr>
          <p:cNvPr id="513" name="Shape 513"/>
          <p:cNvSpPr/>
          <p:nvPr/>
        </p:nvSpPr>
        <p:spPr>
          <a:xfrm>
            <a:off x="1471353" y="3403914"/>
            <a:ext cx="666206" cy="666206"/>
          </a:xfrm>
          <a:prstGeom prst="rightArrow">
            <a:avLst>
              <a:gd name="adj1" fmla="val 50000"/>
              <a:gd name="adj2" fmla="val 50000"/>
            </a:avLst>
          </a:prstGeom>
          <a:solidFill>
            <a:schemeClr val="accent1"/>
          </a:solidFill>
          <a:ln w="12700" cap="flat" cmpd="sng">
            <a:solidFill>
              <a:srgbClr val="42719B"/>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350">
              <a:solidFill>
                <a:schemeClr val="lt1"/>
              </a:solidFill>
              <a:latin typeface="Calibri"/>
              <a:ea typeface="Calibri"/>
              <a:cs typeface="Calibri"/>
              <a:sym typeface="Calibri"/>
            </a:endParaRPr>
          </a:p>
        </p:txBody>
      </p:sp>
      <p:sp>
        <p:nvSpPr>
          <p:cNvPr id="514" name="Shape 514"/>
          <p:cNvSpPr/>
          <p:nvPr/>
        </p:nvSpPr>
        <p:spPr>
          <a:xfrm>
            <a:off x="0" y="0"/>
            <a:ext cx="9144000" cy="847725"/>
          </a:xfrm>
          <a:prstGeom prst="wedgeRectCallout">
            <a:avLst>
              <a:gd name="adj1" fmla="val -20833"/>
              <a:gd name="adj2" fmla="val 62500"/>
            </a:avLst>
          </a:prstGeom>
          <a:solidFill>
            <a:srgbClr val="385623"/>
          </a:solidFill>
          <a:ln>
            <a:noFill/>
          </a:ln>
        </p:spPr>
        <p:txBody>
          <a:bodyPr wrap="square" lIns="91425" tIns="45700" rIns="91425" bIns="45700" anchor="ctr" anchorCtr="0">
            <a:noAutofit/>
          </a:bodyPr>
          <a:lstStyle/>
          <a:p>
            <a:pPr marL="0" marR="0" lvl="0" indent="0" algn="l" rtl="0">
              <a:spcBef>
                <a:spcPts val="0"/>
              </a:spcBef>
              <a:buNone/>
            </a:pPr>
            <a:r>
              <a:rPr lang="zh-TW" sz="2400">
                <a:solidFill>
                  <a:schemeClr val="lt1"/>
                </a:solidFill>
                <a:latin typeface="Calibri"/>
                <a:ea typeface="Calibri"/>
                <a:cs typeface="Calibri"/>
                <a:sym typeface="Calibri"/>
              </a:rPr>
              <a:t>善用Google</a:t>
            </a:r>
            <a:br>
              <a:rPr lang="zh-TW" sz="2400">
                <a:solidFill>
                  <a:schemeClr val="lt1"/>
                </a:solidFill>
                <a:latin typeface="Calibri"/>
                <a:ea typeface="Calibri"/>
                <a:cs typeface="Calibri"/>
                <a:sym typeface="Calibri"/>
              </a:rPr>
            </a:br>
            <a:r>
              <a:rPr lang="zh-TW" sz="2400">
                <a:solidFill>
                  <a:schemeClr val="lt1"/>
                </a:solidFill>
                <a:latin typeface="Calibri"/>
                <a:ea typeface="Calibri"/>
                <a:cs typeface="Calibri"/>
                <a:sym typeface="Calibri"/>
              </a:rPr>
              <a:t>看看</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Shape 519"/>
          <p:cNvPicPr preferRelativeResize="0">
            <a:picLocks noGrp="1"/>
          </p:cNvPicPr>
          <p:nvPr>
            <p:ph type="body" idx="1"/>
          </p:nvPr>
        </p:nvPicPr>
        <p:blipFill rotWithShape="1">
          <a:blip r:embed="rId3">
            <a:alphaModFix/>
          </a:blip>
          <a:srcRect l="4794" t="5477" r="4686" b="15869"/>
          <a:stretch/>
        </p:blipFill>
        <p:spPr>
          <a:xfrm>
            <a:off x="1123950" y="1085850"/>
            <a:ext cx="7854500" cy="5191125"/>
          </a:xfrm>
          <a:prstGeom prst="rect">
            <a:avLst/>
          </a:prstGeom>
          <a:noFill/>
          <a:ln>
            <a:noFill/>
          </a:ln>
        </p:spPr>
      </p:pic>
      <p:sp>
        <p:nvSpPr>
          <p:cNvPr id="520" name="Shape 520"/>
          <p:cNvSpPr/>
          <p:nvPr/>
        </p:nvSpPr>
        <p:spPr>
          <a:xfrm>
            <a:off x="0" y="0"/>
            <a:ext cx="9144000" cy="847725"/>
          </a:xfrm>
          <a:prstGeom prst="wedgeRectCallout">
            <a:avLst>
              <a:gd name="adj1" fmla="val -20833"/>
              <a:gd name="adj2" fmla="val 62500"/>
            </a:avLst>
          </a:prstGeom>
          <a:solidFill>
            <a:srgbClr val="385623"/>
          </a:solidFill>
          <a:ln>
            <a:noFill/>
          </a:ln>
        </p:spPr>
        <p:txBody>
          <a:bodyPr wrap="square" lIns="91425" tIns="45700" rIns="91425" bIns="45700" anchor="ctr" anchorCtr="0">
            <a:noAutofit/>
          </a:bodyPr>
          <a:lstStyle/>
          <a:p>
            <a:pPr marL="0" marR="0" lvl="0" indent="0" algn="l" rtl="0">
              <a:spcBef>
                <a:spcPts val="0"/>
              </a:spcBef>
              <a:buNone/>
            </a:pPr>
            <a:r>
              <a:rPr lang="zh-TW" sz="2400">
                <a:solidFill>
                  <a:schemeClr val="lt1"/>
                </a:solidFill>
                <a:latin typeface="Calibri"/>
                <a:ea typeface="Calibri"/>
                <a:cs typeface="Calibri"/>
                <a:sym typeface="Calibri"/>
              </a:rPr>
              <a:t>解法一:使用線上工具</a:t>
            </a:r>
          </a:p>
          <a:p>
            <a:pPr marL="0" marR="0" lvl="0" indent="0" algn="l" rtl="0">
              <a:spcBef>
                <a:spcPts val="0"/>
              </a:spcBef>
              <a:buNone/>
            </a:pPr>
            <a:r>
              <a:rPr lang="zh-TW" sz="1800">
                <a:solidFill>
                  <a:schemeClr val="lt1"/>
                </a:solidFill>
                <a:latin typeface="Calibri"/>
                <a:ea typeface="Calibri"/>
                <a:cs typeface="Calibri"/>
                <a:sym typeface="Calibri"/>
              </a:rPr>
              <a:t>http://www.dcode.fr/scytale-cipher</a:t>
            </a:r>
          </a:p>
        </p:txBody>
      </p:sp>
      <p:sp>
        <p:nvSpPr>
          <p:cNvPr id="521" name="Shape 521"/>
          <p:cNvSpPr/>
          <p:nvPr/>
        </p:nvSpPr>
        <p:spPr>
          <a:xfrm>
            <a:off x="5219700" y="5086350"/>
            <a:ext cx="771525" cy="657225"/>
          </a:xfrm>
          <a:prstGeom prst="ellipse">
            <a:avLst/>
          </a:prstGeom>
          <a:noFill/>
          <a:ln w="57150" cap="flat" cmpd="sng">
            <a:solidFill>
              <a:srgbClr val="385623"/>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22" name="Shape 522"/>
          <p:cNvSpPr/>
          <p:nvPr/>
        </p:nvSpPr>
        <p:spPr>
          <a:xfrm>
            <a:off x="1123950" y="3681412"/>
            <a:ext cx="1504950" cy="376238"/>
          </a:xfrm>
          <a:prstGeom prst="rect">
            <a:avLst/>
          </a:prstGeom>
          <a:noFill/>
          <a:ln w="57150" cap="flat" cmpd="sng">
            <a:solidFill>
              <a:srgbClr val="FF00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23" name="Shape 523"/>
          <p:cNvSpPr/>
          <p:nvPr/>
        </p:nvSpPr>
        <p:spPr>
          <a:xfrm>
            <a:off x="0" y="3593306"/>
            <a:ext cx="1123951" cy="559594"/>
          </a:xfrm>
          <a:prstGeom prst="rightArrow">
            <a:avLst>
              <a:gd name="adj1" fmla="val 50000"/>
              <a:gd name="adj2" fmla="val 50000"/>
            </a:avLst>
          </a:prstGeom>
          <a:solidFill>
            <a:srgbClr val="FF0000"/>
          </a:solidFill>
          <a:ln>
            <a:noFill/>
          </a:ln>
        </p:spPr>
        <p:txBody>
          <a:bodyPr wrap="square" lIns="91425" tIns="45700" rIns="91425" bIns="45700" anchor="ctr" anchorCtr="0">
            <a:noAutofit/>
          </a:bodyPr>
          <a:lstStyle/>
          <a:p>
            <a:pPr marL="0" marR="0" lvl="0" indent="0" algn="ctr" rtl="0">
              <a:spcBef>
                <a:spcPts val="0"/>
              </a:spcBef>
              <a:buNone/>
            </a:pPr>
            <a:r>
              <a:rPr lang="zh-TW" sz="1200" b="1">
                <a:solidFill>
                  <a:schemeClr val="lt1"/>
                </a:solidFill>
                <a:latin typeface="Calibri"/>
                <a:ea typeface="Calibri"/>
                <a:cs typeface="Calibri"/>
                <a:sym typeface="Calibri"/>
              </a:rPr>
              <a:t>(3)解答在此</a:t>
            </a:r>
          </a:p>
        </p:txBody>
      </p:sp>
      <p:sp>
        <p:nvSpPr>
          <p:cNvPr id="524" name="Shape 524"/>
          <p:cNvSpPr/>
          <p:nvPr/>
        </p:nvSpPr>
        <p:spPr>
          <a:xfrm>
            <a:off x="2809875" y="4124325"/>
            <a:ext cx="1123951" cy="559594"/>
          </a:xfrm>
          <a:prstGeom prst="rightArrow">
            <a:avLst>
              <a:gd name="adj1" fmla="val 50000"/>
              <a:gd name="adj2" fmla="val 50000"/>
            </a:avLst>
          </a:prstGeom>
          <a:solidFill>
            <a:srgbClr val="002060"/>
          </a:solidFill>
          <a:ln>
            <a:noFill/>
          </a:ln>
        </p:spPr>
        <p:txBody>
          <a:bodyPr wrap="square" lIns="91425" tIns="45700" rIns="91425" bIns="45700" anchor="ctr" anchorCtr="0">
            <a:noAutofit/>
          </a:bodyPr>
          <a:lstStyle/>
          <a:p>
            <a:pPr marL="0" marR="0" lvl="0" indent="0" algn="ctr" rtl="0">
              <a:spcBef>
                <a:spcPts val="0"/>
              </a:spcBef>
              <a:buNone/>
            </a:pPr>
            <a:r>
              <a:rPr lang="zh-TW" sz="1400" b="1">
                <a:solidFill>
                  <a:schemeClr val="lt1"/>
                </a:solidFill>
                <a:latin typeface="Calibri"/>
                <a:ea typeface="Calibri"/>
                <a:cs typeface="Calibri"/>
                <a:sym typeface="Calibri"/>
              </a:rPr>
              <a:t>(1)輸入</a:t>
            </a:r>
          </a:p>
        </p:txBody>
      </p:sp>
      <p:sp>
        <p:nvSpPr>
          <p:cNvPr id="525" name="Shape 525"/>
          <p:cNvSpPr/>
          <p:nvPr/>
        </p:nvSpPr>
        <p:spPr>
          <a:xfrm>
            <a:off x="3933826" y="4216003"/>
            <a:ext cx="1504950" cy="376238"/>
          </a:xfrm>
          <a:prstGeom prst="rect">
            <a:avLst/>
          </a:prstGeom>
          <a:noFill/>
          <a:ln w="57150" cap="flat" cmpd="sng">
            <a:solidFill>
              <a:srgbClr val="00206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26" name="Shape 526"/>
          <p:cNvSpPr/>
          <p:nvPr/>
        </p:nvSpPr>
        <p:spPr>
          <a:xfrm>
            <a:off x="2950399" y="5183981"/>
            <a:ext cx="1123951" cy="559594"/>
          </a:xfrm>
          <a:prstGeom prst="rightArrow">
            <a:avLst>
              <a:gd name="adj1" fmla="val 50000"/>
              <a:gd name="adj2" fmla="val 50000"/>
            </a:avLst>
          </a:prstGeom>
          <a:solidFill>
            <a:srgbClr val="385623"/>
          </a:solidFill>
          <a:ln>
            <a:noFill/>
          </a:ln>
        </p:spPr>
        <p:txBody>
          <a:bodyPr wrap="square" lIns="91425" tIns="45700" rIns="91425" bIns="45700" anchor="ctr" anchorCtr="0">
            <a:noAutofit/>
          </a:bodyPr>
          <a:lstStyle/>
          <a:p>
            <a:pPr marL="0" marR="0" lvl="0" indent="0" algn="ctr" rtl="0">
              <a:spcBef>
                <a:spcPts val="0"/>
              </a:spcBef>
              <a:buNone/>
            </a:pPr>
            <a:r>
              <a:rPr lang="zh-TW" sz="1400" b="1">
                <a:solidFill>
                  <a:schemeClr val="lt1"/>
                </a:solidFill>
                <a:latin typeface="Calibri"/>
                <a:ea typeface="Calibri"/>
                <a:cs typeface="Calibri"/>
                <a:sym typeface="Calibri"/>
              </a:rPr>
              <a:t>(2)選擇</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pic>
        <p:nvPicPr>
          <p:cNvPr id="531" name="Shape 531"/>
          <p:cNvPicPr preferRelativeResize="0">
            <a:picLocks noGrp="1"/>
          </p:cNvPicPr>
          <p:nvPr>
            <p:ph type="body" idx="1"/>
          </p:nvPr>
        </p:nvPicPr>
        <p:blipFill rotWithShape="1">
          <a:blip r:embed="rId3">
            <a:alphaModFix/>
          </a:blip>
          <a:srcRect l="7071" t="29893" r="53902" b="34082"/>
          <a:stretch/>
        </p:blipFill>
        <p:spPr>
          <a:xfrm>
            <a:off x="738052" y="2170987"/>
            <a:ext cx="6856160" cy="3428081"/>
          </a:xfrm>
          <a:prstGeom prst="rect">
            <a:avLst/>
          </a:prstGeom>
          <a:noFill/>
          <a:ln>
            <a:noFill/>
          </a:ln>
        </p:spPr>
      </p:pic>
      <p:sp>
        <p:nvSpPr>
          <p:cNvPr id="532" name="Shape 532"/>
          <p:cNvSpPr/>
          <p:nvPr/>
        </p:nvSpPr>
        <p:spPr>
          <a:xfrm>
            <a:off x="2504128" y="1232332"/>
            <a:ext cx="4425763" cy="553998"/>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3000" b="1">
                <a:solidFill>
                  <a:srgbClr val="C00000"/>
                </a:solidFill>
                <a:latin typeface="Calibri"/>
                <a:ea typeface="Calibri"/>
                <a:cs typeface="Calibri"/>
                <a:sym typeface="Calibri"/>
              </a:rPr>
              <a:t>E</a:t>
            </a:r>
            <a:r>
              <a:rPr lang="zh-TW" sz="3000">
                <a:solidFill>
                  <a:schemeClr val="dk1"/>
                </a:solidFill>
                <a:latin typeface="Calibri"/>
                <a:ea typeface="Calibri"/>
                <a:cs typeface="Calibri"/>
                <a:sym typeface="Calibri"/>
              </a:rPr>
              <a:t>RT</a:t>
            </a:r>
            <a:r>
              <a:rPr lang="zh-TW" sz="3000" b="1">
                <a:solidFill>
                  <a:srgbClr val="C00000"/>
                </a:solidFill>
                <a:latin typeface="Calibri"/>
                <a:ea typeface="Calibri"/>
                <a:cs typeface="Calibri"/>
                <a:sym typeface="Calibri"/>
              </a:rPr>
              <a:t>K</a:t>
            </a:r>
            <a:r>
              <a:rPr lang="zh-TW" sz="3000">
                <a:solidFill>
                  <a:schemeClr val="dk1"/>
                </a:solidFill>
                <a:latin typeface="Calibri"/>
                <a:ea typeface="Calibri"/>
                <a:cs typeface="Calibri"/>
                <a:sym typeface="Calibri"/>
              </a:rPr>
              <a:t>SO</a:t>
            </a:r>
            <a:r>
              <a:rPr lang="zh-TW" sz="3000" b="1">
                <a:solidFill>
                  <a:srgbClr val="C00000"/>
                </a:solidFill>
                <a:latin typeface="Calibri"/>
                <a:ea typeface="Calibri"/>
                <a:cs typeface="Calibri"/>
                <a:sym typeface="Calibri"/>
              </a:rPr>
              <a:t>O</a:t>
            </a:r>
            <a:r>
              <a:rPr lang="zh-TW" sz="3000">
                <a:solidFill>
                  <a:schemeClr val="dk1"/>
                </a:solidFill>
                <a:latin typeface="Calibri"/>
                <a:ea typeface="Calibri"/>
                <a:cs typeface="Calibri"/>
                <a:sym typeface="Calibri"/>
              </a:rPr>
              <a:t>TC</a:t>
            </a:r>
            <a:r>
              <a:rPr lang="zh-TW" sz="3000">
                <a:solidFill>
                  <a:srgbClr val="FF0000"/>
                </a:solidFill>
                <a:latin typeface="Calibri"/>
                <a:ea typeface="Calibri"/>
                <a:cs typeface="Calibri"/>
                <a:sym typeface="Calibri"/>
              </a:rPr>
              <a:t>M</a:t>
            </a:r>
            <a:r>
              <a:rPr lang="zh-TW" sz="3000">
                <a:solidFill>
                  <a:schemeClr val="dk1"/>
                </a:solidFill>
                <a:latin typeface="Calibri"/>
                <a:ea typeface="Calibri"/>
                <a:cs typeface="Calibri"/>
                <a:sym typeface="Calibri"/>
              </a:rPr>
              <a:t>CH</a:t>
            </a:r>
            <a:r>
              <a:rPr lang="zh-TW" sz="3000">
                <a:solidFill>
                  <a:srgbClr val="FF0000"/>
                </a:solidFill>
                <a:latin typeface="Calibri"/>
                <a:ea typeface="Calibri"/>
                <a:cs typeface="Calibri"/>
                <a:sym typeface="Calibri"/>
              </a:rPr>
              <a:t>Y</a:t>
            </a:r>
            <a:r>
              <a:rPr lang="zh-TW" sz="3000">
                <a:solidFill>
                  <a:schemeClr val="dk1"/>
                </a:solidFill>
                <a:latin typeface="Calibri"/>
                <a:ea typeface="Calibri"/>
                <a:cs typeface="Calibri"/>
                <a:sym typeface="Calibri"/>
              </a:rPr>
              <a:t>RA</a:t>
            </a:r>
            <a:r>
              <a:rPr lang="zh-TW" sz="3000">
                <a:solidFill>
                  <a:srgbClr val="FF0000"/>
                </a:solidFill>
                <a:latin typeface="Calibri"/>
                <a:ea typeface="Calibri"/>
                <a:cs typeface="Calibri"/>
                <a:sym typeface="Calibri"/>
              </a:rPr>
              <a:t>F</a:t>
            </a:r>
            <a:r>
              <a:rPr lang="zh-TW" sz="3000">
                <a:solidFill>
                  <a:schemeClr val="dk1"/>
                </a:solidFill>
                <a:latin typeface="Calibri"/>
                <a:ea typeface="Calibri"/>
                <a:cs typeface="Calibri"/>
                <a:sym typeface="Calibri"/>
              </a:rPr>
              <a:t>YLIPL</a:t>
            </a:r>
          </a:p>
        </p:txBody>
      </p:sp>
      <p:sp>
        <p:nvSpPr>
          <p:cNvPr id="533" name="Shape 533"/>
          <p:cNvSpPr/>
          <p:nvPr/>
        </p:nvSpPr>
        <p:spPr>
          <a:xfrm>
            <a:off x="118753" y="944061"/>
            <a:ext cx="2182649" cy="30008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350">
                <a:solidFill>
                  <a:schemeClr val="dk1"/>
                </a:solidFill>
                <a:latin typeface="Calibri"/>
                <a:ea typeface="Calibri"/>
                <a:cs typeface="Calibri"/>
                <a:sym typeface="Calibri"/>
              </a:rPr>
              <a:t>EKO{MYFIRSTCRYPTOCHALL}</a:t>
            </a:r>
          </a:p>
        </p:txBody>
      </p:sp>
      <p:sp>
        <p:nvSpPr>
          <p:cNvPr id="534" name="Shape 534"/>
          <p:cNvSpPr/>
          <p:nvPr/>
        </p:nvSpPr>
        <p:spPr>
          <a:xfrm>
            <a:off x="0" y="0"/>
            <a:ext cx="9144000" cy="847725"/>
          </a:xfrm>
          <a:prstGeom prst="wedgeRectCallout">
            <a:avLst>
              <a:gd name="adj1" fmla="val -20833"/>
              <a:gd name="adj2" fmla="val 62500"/>
            </a:avLst>
          </a:prstGeom>
          <a:solidFill>
            <a:srgbClr val="385623"/>
          </a:solidFill>
          <a:ln>
            <a:noFill/>
          </a:ln>
        </p:spPr>
        <p:txBody>
          <a:bodyPr wrap="square" lIns="91425" tIns="45700" rIns="91425" bIns="45700" anchor="ctr" anchorCtr="0">
            <a:noAutofit/>
          </a:bodyPr>
          <a:lstStyle/>
          <a:p>
            <a:pPr marL="0" marR="0" lvl="0" indent="0" algn="l" rtl="0">
              <a:spcBef>
                <a:spcPts val="0"/>
              </a:spcBef>
              <a:buNone/>
            </a:pPr>
            <a:r>
              <a:rPr lang="zh-TW" sz="3200" b="1">
                <a:solidFill>
                  <a:schemeClr val="lt1"/>
                </a:solidFill>
                <a:latin typeface="Calibri"/>
                <a:ea typeface="Calibri"/>
                <a:cs typeface="Calibri"/>
                <a:sym typeface="Calibri"/>
              </a:rPr>
              <a:t>解法二:使用linux command </a:t>
            </a:r>
          </a:p>
        </p:txBody>
      </p:sp>
      <p:sp>
        <p:nvSpPr>
          <p:cNvPr id="535" name="Shape 535"/>
          <p:cNvSpPr/>
          <p:nvPr/>
        </p:nvSpPr>
        <p:spPr>
          <a:xfrm>
            <a:off x="2504128" y="3109592"/>
            <a:ext cx="6162675" cy="3416320"/>
          </a:xfrm>
          <a:prstGeom prst="rect">
            <a:avLst/>
          </a:prstGeom>
          <a:solidFill>
            <a:srgbClr val="FFF2CC"/>
          </a:solid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Usage: fold [OPTION]... [FILE]...</a:t>
            </a:r>
          </a:p>
          <a:p>
            <a:pPr marL="0" marR="0" lvl="0" indent="0" algn="l" rtl="0">
              <a:spcBef>
                <a:spcPts val="0"/>
              </a:spcBef>
              <a:buNone/>
            </a:pPr>
            <a:r>
              <a:rPr lang="zh-TW" sz="1800">
                <a:solidFill>
                  <a:schemeClr val="dk1"/>
                </a:solidFill>
                <a:latin typeface="Calibri"/>
                <a:ea typeface="Calibri"/>
                <a:cs typeface="Calibri"/>
                <a:sym typeface="Calibri"/>
              </a:rPr>
              <a:t>Wrap input lines in each FILE, writing to standard output.</a:t>
            </a:r>
          </a:p>
          <a:p>
            <a:pPr marL="0" marR="0" lvl="0" indent="0" algn="l" rtl="0">
              <a:spcBef>
                <a:spcPts val="0"/>
              </a:spcBef>
              <a:buNone/>
            </a:pPr>
            <a:endParaRPr sz="1800">
              <a:solidFill>
                <a:schemeClr val="dk1"/>
              </a:solidFill>
              <a:latin typeface="Calibri"/>
              <a:ea typeface="Calibri"/>
              <a:cs typeface="Calibri"/>
              <a:sym typeface="Calibri"/>
            </a:endParaRPr>
          </a:p>
          <a:p>
            <a:pPr marL="0" marR="0" lvl="0" indent="0" algn="l" rtl="0">
              <a:spcBef>
                <a:spcPts val="0"/>
              </a:spcBef>
              <a:buNone/>
            </a:pPr>
            <a:r>
              <a:rPr lang="zh-TW" sz="1800">
                <a:solidFill>
                  <a:schemeClr val="dk1"/>
                </a:solidFill>
                <a:latin typeface="Calibri"/>
                <a:ea typeface="Calibri"/>
                <a:cs typeface="Calibri"/>
                <a:sym typeface="Calibri"/>
              </a:rPr>
              <a:t>With no FILE, or when FILE is -, read standard input.</a:t>
            </a:r>
          </a:p>
          <a:p>
            <a:pPr marL="0" marR="0" lvl="0" indent="0" algn="l" rtl="0">
              <a:spcBef>
                <a:spcPts val="0"/>
              </a:spcBef>
              <a:buNone/>
            </a:pPr>
            <a:endParaRPr sz="1800">
              <a:solidFill>
                <a:schemeClr val="dk1"/>
              </a:solidFill>
              <a:latin typeface="Calibri"/>
              <a:ea typeface="Calibri"/>
              <a:cs typeface="Calibri"/>
              <a:sym typeface="Calibri"/>
            </a:endParaRPr>
          </a:p>
          <a:p>
            <a:pPr marL="0" marR="0" lvl="0" indent="0" algn="l" rtl="0">
              <a:spcBef>
                <a:spcPts val="0"/>
              </a:spcBef>
              <a:buNone/>
            </a:pPr>
            <a:r>
              <a:rPr lang="zh-TW" sz="1800">
                <a:solidFill>
                  <a:schemeClr val="dk1"/>
                </a:solidFill>
                <a:latin typeface="Calibri"/>
                <a:ea typeface="Calibri"/>
                <a:cs typeface="Calibri"/>
                <a:sym typeface="Calibri"/>
              </a:rPr>
              <a:t>Mandatory arguments to long options are mandatory for short options too.</a:t>
            </a:r>
          </a:p>
          <a:p>
            <a:pPr marL="0" marR="0" lvl="0" indent="0" algn="l" rtl="0">
              <a:spcBef>
                <a:spcPts val="0"/>
              </a:spcBef>
              <a:buNone/>
            </a:pPr>
            <a:r>
              <a:rPr lang="zh-TW" sz="1800">
                <a:solidFill>
                  <a:schemeClr val="dk1"/>
                </a:solidFill>
                <a:latin typeface="Calibri"/>
                <a:ea typeface="Calibri"/>
                <a:cs typeface="Calibri"/>
                <a:sym typeface="Calibri"/>
              </a:rPr>
              <a:t>  -b, --bytes         count bytes rather than columns</a:t>
            </a:r>
          </a:p>
          <a:p>
            <a:pPr marL="0" marR="0" lvl="0" indent="0" algn="l" rtl="0">
              <a:spcBef>
                <a:spcPts val="0"/>
              </a:spcBef>
              <a:buNone/>
            </a:pPr>
            <a:r>
              <a:rPr lang="zh-TW" sz="1800">
                <a:solidFill>
                  <a:schemeClr val="dk1"/>
                </a:solidFill>
                <a:latin typeface="Calibri"/>
                <a:ea typeface="Calibri"/>
                <a:cs typeface="Calibri"/>
                <a:sym typeface="Calibri"/>
              </a:rPr>
              <a:t>  -s, --spaces        break at spaces</a:t>
            </a:r>
          </a:p>
          <a:p>
            <a:pPr marL="0" marR="0" lvl="0" indent="0" algn="l" rtl="0">
              <a:spcBef>
                <a:spcPts val="0"/>
              </a:spcBef>
              <a:buNone/>
            </a:pPr>
            <a:r>
              <a:rPr lang="zh-TW" sz="1800">
                <a:solidFill>
                  <a:schemeClr val="dk1"/>
                </a:solidFill>
                <a:latin typeface="Calibri"/>
                <a:ea typeface="Calibri"/>
                <a:cs typeface="Calibri"/>
                <a:sym typeface="Calibri"/>
              </a:rPr>
              <a:t>  </a:t>
            </a:r>
            <a:r>
              <a:rPr lang="zh-TW" sz="1800" b="1">
                <a:solidFill>
                  <a:srgbClr val="FF0000"/>
                </a:solidFill>
                <a:latin typeface="Calibri"/>
                <a:ea typeface="Calibri"/>
                <a:cs typeface="Calibri"/>
                <a:sym typeface="Calibri"/>
              </a:rPr>
              <a:t>-w, --width=WIDTH   use WIDTH columns instead of 80</a:t>
            </a:r>
          </a:p>
          <a:p>
            <a:pPr marL="0" marR="0" lvl="0" indent="0" algn="l" rtl="0">
              <a:spcBef>
                <a:spcPts val="0"/>
              </a:spcBef>
              <a:buNone/>
            </a:pPr>
            <a:r>
              <a:rPr lang="zh-TW" sz="1800">
                <a:solidFill>
                  <a:schemeClr val="dk1"/>
                </a:solidFill>
                <a:latin typeface="Calibri"/>
                <a:ea typeface="Calibri"/>
                <a:cs typeface="Calibri"/>
                <a:sym typeface="Calibri"/>
              </a:rPr>
              <a:t>  --help     display this help and exit</a:t>
            </a:r>
          </a:p>
          <a:p>
            <a:pPr marL="0" marR="0" lvl="0" indent="0" algn="l" rtl="0">
              <a:spcBef>
                <a:spcPts val="0"/>
              </a:spcBef>
              <a:buNone/>
            </a:pPr>
            <a:r>
              <a:rPr lang="zh-TW" sz="1800">
                <a:solidFill>
                  <a:schemeClr val="dk1"/>
                </a:solidFill>
                <a:latin typeface="Calibri"/>
                <a:ea typeface="Calibri"/>
                <a:cs typeface="Calibri"/>
                <a:sym typeface="Calibri"/>
              </a:rPr>
              <a:t>  --version  output version information and exit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a:spLocks noGrp="1"/>
          </p:cNvSpPr>
          <p:nvPr>
            <p:ph type="title"/>
          </p:nvPr>
        </p:nvSpPr>
        <p:spPr>
          <a:xfrm>
            <a:off x="628650" y="365126"/>
            <a:ext cx="78867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ts val="4400"/>
              <a:buFont typeface="Calibri"/>
              <a:buNone/>
            </a:pPr>
            <a:endParaRPr sz="4400" b="0" i="0" u="none" strike="noStrike" cap="none">
              <a:solidFill>
                <a:schemeClr val="dk1"/>
              </a:solidFill>
              <a:latin typeface="Calibri"/>
              <a:ea typeface="Calibri"/>
              <a:cs typeface="Calibri"/>
              <a:sym typeface="Calibri"/>
            </a:endParaRPr>
          </a:p>
        </p:txBody>
      </p:sp>
      <p:sp>
        <p:nvSpPr>
          <p:cNvPr id="541" name="Shape 541"/>
          <p:cNvSpPr txBox="1">
            <a:spLocks noGrp="1"/>
          </p:cNvSpPr>
          <p:nvPr>
            <p:ph type="body" idx="1"/>
          </p:nvPr>
        </p:nvSpPr>
        <p:spPr>
          <a:xfrm>
            <a:off x="628650" y="1825625"/>
            <a:ext cx="7886700" cy="4351338"/>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542" name="Shape 542"/>
          <p:cNvSpPr/>
          <p:nvPr/>
        </p:nvSpPr>
        <p:spPr>
          <a:xfrm>
            <a:off x="0" y="0"/>
            <a:ext cx="9144000" cy="6858000"/>
          </a:xfrm>
          <a:prstGeom prst="rect">
            <a:avLst/>
          </a:prstGeom>
          <a:solidFill>
            <a:schemeClr val="dk1"/>
          </a:solidFill>
          <a:ln>
            <a:noFill/>
          </a:ln>
        </p:spPr>
        <p:txBody>
          <a:bodyPr wrap="square" lIns="91425" tIns="45700" rIns="91425" bIns="45700" anchor="ctr" anchorCtr="0">
            <a:noAutofit/>
          </a:bodyPr>
          <a:lstStyle/>
          <a:p>
            <a:pPr marL="0" marR="0" lvl="0" indent="0" algn="ctr" rtl="0">
              <a:spcBef>
                <a:spcPts val="0"/>
              </a:spcBef>
              <a:buNone/>
            </a:pPr>
            <a:r>
              <a:rPr lang="zh-TW" sz="6600">
                <a:solidFill>
                  <a:schemeClr val="lt1"/>
                </a:solidFill>
                <a:latin typeface="Calibri"/>
                <a:ea typeface="Calibri"/>
                <a:cs typeface="Calibri"/>
                <a:sym typeface="Calibri"/>
              </a:rPr>
              <a:t>crypto@CTF</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p:nvPr/>
        </p:nvSpPr>
        <p:spPr>
          <a:xfrm>
            <a:off x="0" y="0"/>
            <a:ext cx="9144000" cy="3705225"/>
          </a:xfrm>
          <a:prstGeom prst="wedgeRectCallout">
            <a:avLst>
              <a:gd name="adj1" fmla="val -20833"/>
              <a:gd name="adj2" fmla="val 62500"/>
            </a:avLst>
          </a:prstGeom>
          <a:solidFill>
            <a:srgbClr val="FF0000"/>
          </a:solidFill>
          <a:ln>
            <a:noFill/>
          </a:ln>
        </p:spPr>
        <p:txBody>
          <a:bodyPr wrap="square" lIns="91425" tIns="45700" rIns="91425" bIns="45700" anchor="ctr" anchorCtr="0">
            <a:noAutofit/>
          </a:bodyPr>
          <a:lstStyle/>
          <a:p>
            <a:pPr marL="0" marR="0" lvl="0" indent="0" algn="ctr" rtl="0">
              <a:spcBef>
                <a:spcPts val="0"/>
              </a:spcBef>
              <a:buNone/>
            </a:pPr>
            <a:endParaRPr sz="1800" dirty="0">
              <a:solidFill>
                <a:schemeClr val="lt1"/>
              </a:solidFill>
              <a:latin typeface="Calibri"/>
              <a:ea typeface="Calibri"/>
              <a:cs typeface="Calibri"/>
              <a:sym typeface="Calibri"/>
            </a:endParaRPr>
          </a:p>
          <a:p>
            <a:pPr marL="0" marR="0" lvl="0" indent="0" algn="ctr" rtl="0">
              <a:spcBef>
                <a:spcPts val="0"/>
              </a:spcBef>
              <a:buNone/>
            </a:pPr>
            <a:r>
              <a:rPr lang="zh-TW" sz="4000" dirty="0">
                <a:solidFill>
                  <a:schemeClr val="lt1"/>
                </a:solidFill>
                <a:latin typeface="Calibri"/>
                <a:ea typeface="Calibri"/>
                <a:cs typeface="Calibri"/>
                <a:sym typeface="Calibri"/>
              </a:rPr>
              <a:t>AlexCTF Fore1-Hit_the_core</a:t>
            </a:r>
          </a:p>
          <a:p>
            <a:pPr marL="0" marR="0" lvl="0" indent="0" algn="ctr" rtl="0">
              <a:spcBef>
                <a:spcPts val="0"/>
              </a:spcBef>
              <a:buNone/>
            </a:pPr>
            <a:endParaRPr sz="1800" dirty="0">
              <a:solidFill>
                <a:schemeClr val="lt1"/>
              </a:solidFill>
              <a:latin typeface="Calibri"/>
              <a:ea typeface="Calibri"/>
              <a:cs typeface="Calibri"/>
              <a:sym typeface="Calibri"/>
            </a:endParaRPr>
          </a:p>
          <a:p>
            <a:pPr marL="0" marR="0" lvl="0" indent="0" algn="ctr" rtl="0">
              <a:spcBef>
                <a:spcPts val="0"/>
              </a:spcBef>
              <a:buNone/>
            </a:pPr>
            <a:r>
              <a:rPr lang="zh-TW" sz="1800" dirty="0">
                <a:solidFill>
                  <a:schemeClr val="lt1"/>
                </a:solidFill>
                <a:latin typeface="Calibri"/>
                <a:ea typeface="Calibri"/>
                <a:cs typeface="Calibri"/>
                <a:sym typeface="Calibri"/>
              </a:rPr>
              <a:t>https://github.com/R3dCr3sc3nt/AlexCTF/blob/master/Fore1-Hit_the_core/README.md</a:t>
            </a:r>
          </a:p>
        </p:txBody>
      </p:sp>
      <p:sp>
        <p:nvSpPr>
          <p:cNvPr id="548" name="Shape 548"/>
          <p:cNvSpPr/>
          <p:nvPr/>
        </p:nvSpPr>
        <p:spPr>
          <a:xfrm>
            <a:off x="2581300" y="5370017"/>
            <a:ext cx="2026709" cy="584775"/>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3200" b="1">
                <a:solidFill>
                  <a:schemeClr val="dk1"/>
                </a:solidFill>
                <a:latin typeface="Calibri"/>
                <a:ea typeface="Calibri"/>
                <a:cs typeface="Calibri"/>
                <a:sym typeface="Calibri"/>
              </a:rPr>
              <a:t>fore1.core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Shape 553"/>
          <p:cNvSpPr txBox="1">
            <a:spLocks noGrp="1"/>
          </p:cNvSpPr>
          <p:nvPr>
            <p:ph type="body" idx="1"/>
          </p:nvPr>
        </p:nvSpPr>
        <p:spPr>
          <a:xfrm>
            <a:off x="628650" y="2235745"/>
            <a:ext cx="2803319" cy="573191"/>
          </a:xfrm>
          <a:prstGeom prst="rect">
            <a:avLst/>
          </a:prstGeom>
          <a:solidFill>
            <a:srgbClr val="E1EFD8"/>
          </a:solidFill>
          <a:ln>
            <a:noFill/>
          </a:ln>
        </p:spPr>
        <p:txBody>
          <a:bodyPr wrap="square" lIns="91425" tIns="45700" rIns="91425" bIns="45700" anchor="t" anchorCtr="0">
            <a:noAutofit/>
          </a:bodyPr>
          <a:lstStyle/>
          <a:p>
            <a:pPr marL="0" marR="0" lvl="0" indent="-177800" algn="l" rtl="0">
              <a:lnSpc>
                <a:spcPct val="90000"/>
              </a:lnSpc>
              <a:spcBef>
                <a:spcPts val="0"/>
              </a:spcBef>
              <a:spcAft>
                <a:spcPts val="0"/>
              </a:spcAft>
              <a:buClr>
                <a:schemeClr val="dk1"/>
              </a:buClr>
              <a:buSzPts val="2800"/>
              <a:buFont typeface="Arial"/>
              <a:buNone/>
            </a:pPr>
            <a:r>
              <a:rPr lang="zh-TW" sz="2800" b="0" i="0" u="none" strike="noStrike" cap="none">
                <a:solidFill>
                  <a:schemeClr val="dk1"/>
                </a:solidFill>
                <a:latin typeface="Calibri"/>
                <a:ea typeface="Calibri"/>
                <a:cs typeface="Calibri"/>
                <a:sym typeface="Calibri"/>
              </a:rPr>
              <a:t>strings fore1.core </a:t>
            </a:r>
          </a:p>
          <a:p>
            <a:pPr marL="228600" marR="0" lvl="0" indent="-2286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554" name="Shape 554"/>
          <p:cNvSpPr/>
          <p:nvPr/>
        </p:nvSpPr>
        <p:spPr>
          <a:xfrm>
            <a:off x="771896" y="4930768"/>
            <a:ext cx="7743454" cy="1200329"/>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2400">
                <a:solidFill>
                  <a:schemeClr val="dk1"/>
                </a:solidFill>
                <a:latin typeface="Calibri"/>
                <a:ea typeface="Calibri"/>
                <a:cs typeface="Calibri"/>
                <a:sym typeface="Calibri"/>
              </a:rPr>
              <a:t>cvq</a:t>
            </a:r>
            <a:r>
              <a:rPr lang="zh-TW" sz="2400" b="1">
                <a:solidFill>
                  <a:srgbClr val="FF0000"/>
                </a:solidFill>
                <a:latin typeface="Calibri"/>
                <a:ea typeface="Calibri"/>
                <a:cs typeface="Calibri"/>
                <a:sym typeface="Calibri"/>
              </a:rPr>
              <a:t>A</a:t>
            </a:r>
            <a:r>
              <a:rPr lang="zh-TW" sz="2400">
                <a:solidFill>
                  <a:schemeClr val="dk1"/>
                </a:solidFill>
                <a:latin typeface="Calibri"/>
                <a:ea typeface="Calibri"/>
                <a:cs typeface="Calibri"/>
                <a:sym typeface="Calibri"/>
              </a:rPr>
              <a:t>eqac</a:t>
            </a:r>
            <a:r>
              <a:rPr lang="zh-TW" sz="2400" b="1">
                <a:solidFill>
                  <a:srgbClr val="FF0000"/>
                </a:solidFill>
                <a:latin typeface="Calibri"/>
                <a:ea typeface="Calibri"/>
                <a:cs typeface="Calibri"/>
                <a:sym typeface="Calibri"/>
              </a:rPr>
              <a:t>L</a:t>
            </a:r>
            <a:r>
              <a:rPr lang="zh-TW" sz="2400">
                <a:solidFill>
                  <a:schemeClr val="dk1"/>
                </a:solidFill>
                <a:latin typeface="Calibri"/>
                <a:ea typeface="Calibri"/>
                <a:cs typeface="Calibri"/>
                <a:sym typeface="Calibri"/>
              </a:rPr>
              <a:t>tqaz</a:t>
            </a:r>
            <a:r>
              <a:rPr lang="zh-TW" sz="2400" b="1">
                <a:solidFill>
                  <a:srgbClr val="FF0000"/>
                </a:solidFill>
                <a:latin typeface="Calibri"/>
                <a:ea typeface="Calibri"/>
                <a:cs typeface="Calibri"/>
                <a:sym typeface="Calibri"/>
              </a:rPr>
              <a:t>E</a:t>
            </a:r>
            <a:r>
              <a:rPr lang="zh-TW" sz="2400">
                <a:solidFill>
                  <a:schemeClr val="dk1"/>
                </a:solidFill>
                <a:latin typeface="Calibri"/>
                <a:ea typeface="Calibri"/>
                <a:cs typeface="Calibri"/>
                <a:sym typeface="Calibri"/>
              </a:rPr>
              <a:t>igwi</a:t>
            </a:r>
            <a:r>
              <a:rPr lang="zh-TW" sz="2400" b="1">
                <a:solidFill>
                  <a:srgbClr val="FF0000"/>
                </a:solidFill>
                <a:latin typeface="Calibri"/>
                <a:ea typeface="Calibri"/>
                <a:cs typeface="Calibri"/>
                <a:sym typeface="Calibri"/>
              </a:rPr>
              <a:t>X</a:t>
            </a:r>
            <a:r>
              <a:rPr lang="zh-TW" sz="2400">
                <a:solidFill>
                  <a:schemeClr val="dk1"/>
                </a:solidFill>
                <a:latin typeface="Calibri"/>
                <a:ea typeface="Calibri"/>
                <a:cs typeface="Calibri"/>
                <a:sym typeface="Calibri"/>
              </a:rPr>
              <a:t>obxrCrtuiTzahfFreqc{bnjrKwgk83kgd43j85ePgb_e_rwqr7fvbmHjklo3tews_hmkogooyf0vbnk0ii87Drfgh_n kiwutfb0ghk9ro987k5tfb_hjiouo087ptfcv}</a:t>
            </a:r>
          </a:p>
        </p:txBody>
      </p:sp>
      <p:sp>
        <p:nvSpPr>
          <p:cNvPr id="555" name="Shape 555"/>
          <p:cNvSpPr/>
          <p:nvPr/>
        </p:nvSpPr>
        <p:spPr>
          <a:xfrm>
            <a:off x="0" y="0"/>
            <a:ext cx="9144000" cy="847725"/>
          </a:xfrm>
          <a:prstGeom prst="wedgeRectCallout">
            <a:avLst>
              <a:gd name="adj1" fmla="val -20833"/>
              <a:gd name="adj2" fmla="val 62500"/>
            </a:avLst>
          </a:prstGeom>
          <a:solidFill>
            <a:srgbClr val="385623"/>
          </a:solidFill>
          <a:ln>
            <a:noFill/>
          </a:ln>
        </p:spPr>
        <p:txBody>
          <a:bodyPr wrap="square" lIns="91425" tIns="45700" rIns="91425" bIns="45700" anchor="ctr" anchorCtr="0">
            <a:noAutofit/>
          </a:bodyPr>
          <a:lstStyle/>
          <a:p>
            <a:pPr marL="0" marR="0" lvl="0" indent="0" algn="l" rtl="0">
              <a:spcBef>
                <a:spcPts val="0"/>
              </a:spcBef>
              <a:buNone/>
            </a:pPr>
            <a:r>
              <a:rPr lang="zh-TW" sz="3200" b="1">
                <a:solidFill>
                  <a:schemeClr val="lt1"/>
                </a:solidFill>
                <a:latin typeface="Calibri"/>
                <a:ea typeface="Calibri"/>
                <a:cs typeface="Calibri"/>
                <a:sym typeface="Calibri"/>
              </a:rPr>
              <a:t>解法</a:t>
            </a:r>
          </a:p>
        </p:txBody>
      </p:sp>
      <p:sp>
        <p:nvSpPr>
          <p:cNvPr id="556" name="Shape 556"/>
          <p:cNvSpPr/>
          <p:nvPr/>
        </p:nvSpPr>
        <p:spPr>
          <a:xfrm>
            <a:off x="628650" y="3154030"/>
            <a:ext cx="8075963" cy="1200329"/>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2400" b="1">
                <a:solidFill>
                  <a:schemeClr val="dk1"/>
                </a:solidFill>
                <a:latin typeface="Calibri"/>
                <a:ea typeface="Calibri"/>
                <a:cs typeface="Calibri"/>
                <a:sym typeface="Calibri"/>
              </a:rPr>
              <a:t>cvqAeqacLtqazEigwiXobxrCrtuiTzahfFreqc{bnjrKwgk83kgd43j85ePgb_e_rwqr7fvbmHjklo3tews_hmkogooyf0vbnk0ii87Drfgh_n kiwutfb0ghk9ro987k5tfb_hjiouo087ptfcv}</a:t>
            </a:r>
          </a:p>
        </p:txBody>
      </p:sp>
      <p:sp>
        <p:nvSpPr>
          <p:cNvPr id="557" name="Shape 557"/>
          <p:cNvSpPr/>
          <p:nvPr/>
        </p:nvSpPr>
        <p:spPr>
          <a:xfrm>
            <a:off x="273132" y="5272644"/>
            <a:ext cx="498764" cy="653143"/>
          </a:xfrm>
          <a:prstGeom prst="rightArrow">
            <a:avLst>
              <a:gd name="adj1" fmla="val 50000"/>
              <a:gd name="adj2" fmla="val 50000"/>
            </a:avLst>
          </a:prstGeom>
          <a:solidFill>
            <a:srgbClr val="FF00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
        <p:nvSpPr>
          <p:cNvPr id="558" name="Shape 558"/>
          <p:cNvSpPr txBox="1"/>
          <p:nvPr/>
        </p:nvSpPr>
        <p:spPr>
          <a:xfrm>
            <a:off x="628650" y="1372740"/>
            <a:ext cx="2803319" cy="573191"/>
          </a:xfrm>
          <a:prstGeom prst="rect">
            <a:avLst/>
          </a:prstGeom>
          <a:solidFill>
            <a:srgbClr val="E1EFD8"/>
          </a:solidFill>
          <a:ln>
            <a:noFill/>
          </a:ln>
        </p:spPr>
        <p:txBody>
          <a:bodyPr wrap="square" lIns="91425" tIns="45700" rIns="91425" bIns="45700" anchor="t" anchorCtr="0">
            <a:noAutofit/>
          </a:bodyPr>
          <a:lstStyle/>
          <a:p>
            <a:pPr marL="0" marR="0" lvl="0" indent="-177800" algn="l" rtl="0">
              <a:lnSpc>
                <a:spcPct val="90000"/>
              </a:lnSpc>
              <a:spcBef>
                <a:spcPts val="0"/>
              </a:spcBef>
              <a:spcAft>
                <a:spcPts val="0"/>
              </a:spcAft>
              <a:buClr>
                <a:schemeClr val="dk1"/>
              </a:buClr>
              <a:buSzPts val="2800"/>
              <a:buFont typeface="Arial"/>
              <a:buNone/>
            </a:pPr>
            <a:r>
              <a:rPr lang="zh-TW" sz="2800">
                <a:solidFill>
                  <a:schemeClr val="dk1"/>
                </a:solidFill>
                <a:latin typeface="Calibri"/>
                <a:ea typeface="Calibri"/>
                <a:cs typeface="Calibri"/>
                <a:sym typeface="Calibri"/>
              </a:rPr>
              <a:t>file fore1.core </a:t>
            </a:r>
          </a:p>
          <a:p>
            <a:pPr marL="228600" marR="0" lvl="0" indent="-2286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228600" algn="l" rtl="0">
              <a:lnSpc>
                <a:spcPct val="90000"/>
              </a:lnSpc>
              <a:spcBef>
                <a:spcPts val="1000"/>
              </a:spcBef>
              <a:buClr>
                <a:schemeClr val="dk1"/>
              </a:buClr>
              <a:buSzPts val="2800"/>
              <a:buFont typeface="Arial"/>
              <a:buNone/>
            </a:pPr>
            <a:endParaRPr sz="2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txBox="1">
            <a:spLocks noGrp="1"/>
          </p:cNvSpPr>
          <p:nvPr>
            <p:ph type="body" idx="1"/>
          </p:nvPr>
        </p:nvSpPr>
        <p:spPr>
          <a:xfrm>
            <a:off x="145471" y="2352283"/>
            <a:ext cx="7886700" cy="4351338"/>
          </a:xfrm>
          <a:prstGeom prst="rect">
            <a:avLst/>
          </a:prstGeom>
          <a:solidFill>
            <a:srgbClr val="FFF2CC"/>
          </a:solidFill>
          <a:ln>
            <a:noFill/>
          </a:ln>
        </p:spPr>
        <p:txBody>
          <a:bodyPr wrap="square" lIns="91425" tIns="45700" rIns="91425" bIns="45700" anchor="t" anchorCtr="0">
            <a:noAutofit/>
          </a:bodyPr>
          <a:lstStyle/>
          <a:p>
            <a:pPr marL="0" marR="0" lvl="0" indent="-95250" algn="l" rtl="0">
              <a:lnSpc>
                <a:spcPct val="90000"/>
              </a:lnSpc>
              <a:spcBef>
                <a:spcPts val="0"/>
              </a:spcBef>
              <a:spcAft>
                <a:spcPts val="0"/>
              </a:spcAft>
              <a:buClr>
                <a:schemeClr val="dk1"/>
              </a:buClr>
              <a:buSzPts val="1500"/>
              <a:buFont typeface="Arial"/>
              <a:buNone/>
            </a:pPr>
            <a:r>
              <a:rPr lang="zh-TW" sz="1500"/>
              <a:t>cipher</a:t>
            </a:r>
            <a:r>
              <a:rPr lang="zh-TW" sz="1500" b="0" i="0" u="none" strike="noStrike" cap="none">
                <a:solidFill>
                  <a:schemeClr val="dk1"/>
                </a:solidFill>
                <a:latin typeface="Calibri"/>
                <a:ea typeface="Calibri"/>
                <a:cs typeface="Calibri"/>
                <a:sym typeface="Calibri"/>
              </a:rPr>
              <a:t>='cvqAeqacLtqazEigwiXobxrCrtuiTzahfFreqc{bnjrKwgk83kgd43j85ePgb_e_rwqr7fvbmHjklo3tews_hmkogooyf0vbnk0ii87Drfgh_n kiwutfb0ghk9ro987k5tfb_hjiouo087ptfcv}'</a:t>
            </a:r>
          </a:p>
          <a:p>
            <a:pPr marL="0" marR="0" lvl="0" indent="-177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177800" algn="l" rtl="0">
              <a:lnSpc>
                <a:spcPct val="90000"/>
              </a:lnSpc>
              <a:spcBef>
                <a:spcPts val="1000"/>
              </a:spcBef>
              <a:spcAft>
                <a:spcPts val="0"/>
              </a:spcAft>
              <a:buClr>
                <a:schemeClr val="dk1"/>
              </a:buClr>
              <a:buSzPts val="2800"/>
              <a:buFont typeface="Arial"/>
              <a:buNone/>
            </a:pPr>
            <a:r>
              <a:rPr lang="zh-TW"/>
              <a:t>cipher</a:t>
            </a:r>
            <a:r>
              <a:rPr lang="zh-TW" sz="2800" b="0" i="0" u="none" strike="noStrike" cap="none">
                <a:solidFill>
                  <a:schemeClr val="dk1"/>
                </a:solidFill>
                <a:latin typeface="Calibri"/>
                <a:ea typeface="Calibri"/>
                <a:cs typeface="Calibri"/>
                <a:sym typeface="Calibri"/>
              </a:rPr>
              <a:t>=</a:t>
            </a:r>
            <a:r>
              <a:rPr lang="zh-TW"/>
              <a:t>cipher</a:t>
            </a:r>
            <a:r>
              <a:rPr lang="zh-TW" sz="2800" b="0" i="0" u="none" strike="noStrike" cap="none">
                <a:solidFill>
                  <a:schemeClr val="dk1"/>
                </a:solidFill>
                <a:latin typeface="Calibri"/>
                <a:ea typeface="Calibri"/>
                <a:cs typeface="Calibri"/>
                <a:sym typeface="Calibri"/>
              </a:rPr>
              <a:t>[3:]</a:t>
            </a:r>
          </a:p>
          <a:p>
            <a:pPr marL="0" marR="0" lvl="0" indent="-177800" algn="l" rtl="0">
              <a:lnSpc>
                <a:spcPct val="90000"/>
              </a:lnSpc>
              <a:spcBef>
                <a:spcPts val="1000"/>
              </a:spcBef>
              <a:spcAft>
                <a:spcPts val="0"/>
              </a:spcAft>
              <a:buClr>
                <a:schemeClr val="dk1"/>
              </a:buClr>
              <a:buSzPts val="2800"/>
              <a:buFont typeface="Arial"/>
              <a:buNone/>
            </a:pPr>
            <a:r>
              <a:rPr lang="zh-TW" sz="2800" b="0" i="0" u="none" strike="noStrike" cap="none">
                <a:solidFill>
                  <a:schemeClr val="dk1"/>
                </a:solidFill>
                <a:latin typeface="Calibri"/>
                <a:ea typeface="Calibri"/>
                <a:cs typeface="Calibri"/>
                <a:sym typeface="Calibri"/>
              </a:rPr>
              <a:t>flag = ''</a:t>
            </a:r>
          </a:p>
          <a:p>
            <a:pPr marL="0" marR="0" lvl="0" indent="-177800" algn="l" rtl="0">
              <a:lnSpc>
                <a:spcPct val="90000"/>
              </a:lnSpc>
              <a:spcBef>
                <a:spcPts val="1000"/>
              </a:spcBef>
              <a:spcAft>
                <a:spcPts val="0"/>
              </a:spcAft>
              <a:buClr>
                <a:schemeClr val="dk1"/>
              </a:buClr>
              <a:buSzPts val="2800"/>
              <a:buFont typeface="Arial"/>
              <a:buNone/>
            </a:pPr>
            <a:r>
              <a:rPr lang="zh-TW" sz="2800" b="0" i="0" u="none" strike="noStrike" cap="none">
                <a:solidFill>
                  <a:schemeClr val="dk1"/>
                </a:solidFill>
                <a:latin typeface="Calibri"/>
                <a:ea typeface="Calibri"/>
                <a:cs typeface="Calibri"/>
                <a:sym typeface="Calibri"/>
              </a:rPr>
              <a:t>for x in range(0,len(</a:t>
            </a:r>
            <a:r>
              <a:rPr lang="zh-TW"/>
              <a:t>cipher</a:t>
            </a:r>
            <a:r>
              <a:rPr lang="zh-TW" sz="2800" b="0" i="0" u="none" strike="noStrike" cap="none">
                <a:solidFill>
                  <a:schemeClr val="dk1"/>
                </a:solidFill>
                <a:latin typeface="Calibri"/>
                <a:ea typeface="Calibri"/>
                <a:cs typeface="Calibri"/>
                <a:sym typeface="Calibri"/>
              </a:rPr>
              <a:t>),1):</a:t>
            </a:r>
          </a:p>
          <a:p>
            <a:pPr marL="0" marR="0" lvl="0" indent="-177800" algn="l" rtl="0">
              <a:lnSpc>
                <a:spcPct val="90000"/>
              </a:lnSpc>
              <a:spcBef>
                <a:spcPts val="1000"/>
              </a:spcBef>
              <a:spcAft>
                <a:spcPts val="0"/>
              </a:spcAft>
              <a:buClr>
                <a:schemeClr val="dk1"/>
              </a:buClr>
              <a:buSzPts val="2800"/>
              <a:buFont typeface="Arial"/>
              <a:buNone/>
            </a:pPr>
            <a:r>
              <a:rPr lang="zh-TW" sz="2800" b="0" i="0" u="none" strike="noStrike" cap="none">
                <a:solidFill>
                  <a:schemeClr val="dk1"/>
                </a:solidFill>
                <a:latin typeface="Calibri"/>
                <a:ea typeface="Calibri"/>
                <a:cs typeface="Calibri"/>
                <a:sym typeface="Calibri"/>
              </a:rPr>
              <a:t>    if x%5==0:</a:t>
            </a:r>
          </a:p>
          <a:p>
            <a:pPr marL="0" marR="0" lvl="0" indent="-177800" algn="l" rtl="0">
              <a:lnSpc>
                <a:spcPct val="90000"/>
              </a:lnSpc>
              <a:spcBef>
                <a:spcPts val="1000"/>
              </a:spcBef>
              <a:spcAft>
                <a:spcPts val="0"/>
              </a:spcAft>
              <a:buClr>
                <a:schemeClr val="dk1"/>
              </a:buClr>
              <a:buSzPts val="2800"/>
              <a:buFont typeface="Arial"/>
              <a:buNone/>
            </a:pPr>
            <a:r>
              <a:rPr lang="zh-TW" sz="2800" b="0" i="0" u="none" strike="noStrike" cap="none">
                <a:solidFill>
                  <a:schemeClr val="dk1"/>
                </a:solidFill>
                <a:latin typeface="Calibri"/>
                <a:ea typeface="Calibri"/>
                <a:cs typeface="Calibri"/>
                <a:sym typeface="Calibri"/>
              </a:rPr>
              <a:t>        flag+=</a:t>
            </a:r>
            <a:r>
              <a:rPr lang="zh-TW"/>
              <a:t>cipher</a:t>
            </a:r>
            <a:r>
              <a:rPr lang="zh-TW" sz="2800" b="0" i="0" u="none" strike="noStrike" cap="none">
                <a:solidFill>
                  <a:schemeClr val="dk1"/>
                </a:solidFill>
                <a:latin typeface="Calibri"/>
                <a:ea typeface="Calibri"/>
                <a:cs typeface="Calibri"/>
                <a:sym typeface="Calibri"/>
              </a:rPr>
              <a:t>[x]</a:t>
            </a:r>
          </a:p>
          <a:p>
            <a:pPr marL="0" marR="0" lvl="0" indent="-177800" algn="l" rtl="0">
              <a:lnSpc>
                <a:spcPct val="90000"/>
              </a:lnSpc>
              <a:spcBef>
                <a:spcPts val="1000"/>
              </a:spcBef>
              <a:buClr>
                <a:schemeClr val="dk1"/>
              </a:buClr>
              <a:buSzPts val="2800"/>
              <a:buFont typeface="Arial"/>
              <a:buNone/>
            </a:pPr>
            <a:r>
              <a:rPr lang="zh-TW" sz="2800" b="0" i="0" u="none" strike="noStrike" cap="none">
                <a:solidFill>
                  <a:schemeClr val="dk1"/>
                </a:solidFill>
                <a:latin typeface="Calibri"/>
                <a:ea typeface="Calibri"/>
                <a:cs typeface="Calibri"/>
                <a:sym typeface="Calibri"/>
              </a:rPr>
              <a:t>print flag</a:t>
            </a:r>
          </a:p>
        </p:txBody>
      </p:sp>
      <p:sp>
        <p:nvSpPr>
          <p:cNvPr id="564" name="Shape 564"/>
          <p:cNvSpPr/>
          <p:nvPr/>
        </p:nvSpPr>
        <p:spPr>
          <a:xfrm>
            <a:off x="145471" y="872285"/>
            <a:ext cx="8354291" cy="1384995"/>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2800">
                <a:solidFill>
                  <a:schemeClr val="dk1"/>
                </a:solidFill>
                <a:latin typeface="Calibri"/>
                <a:ea typeface="Calibri"/>
                <a:cs typeface="Calibri"/>
                <a:sym typeface="Calibri"/>
              </a:rPr>
              <a:t>cvq</a:t>
            </a:r>
            <a:r>
              <a:rPr lang="zh-TW" sz="2800" b="1">
                <a:solidFill>
                  <a:srgbClr val="FF0000"/>
                </a:solidFill>
                <a:latin typeface="Calibri"/>
                <a:ea typeface="Calibri"/>
                <a:cs typeface="Calibri"/>
                <a:sym typeface="Calibri"/>
              </a:rPr>
              <a:t>A</a:t>
            </a:r>
            <a:r>
              <a:rPr lang="zh-TW" sz="2800">
                <a:solidFill>
                  <a:schemeClr val="dk1"/>
                </a:solidFill>
                <a:latin typeface="Calibri"/>
                <a:ea typeface="Calibri"/>
                <a:cs typeface="Calibri"/>
                <a:sym typeface="Calibri"/>
              </a:rPr>
              <a:t>eqac</a:t>
            </a:r>
            <a:r>
              <a:rPr lang="zh-TW" sz="2800" b="1">
                <a:solidFill>
                  <a:srgbClr val="FF0000"/>
                </a:solidFill>
                <a:latin typeface="Calibri"/>
                <a:ea typeface="Calibri"/>
                <a:cs typeface="Calibri"/>
                <a:sym typeface="Calibri"/>
              </a:rPr>
              <a:t>L</a:t>
            </a:r>
            <a:r>
              <a:rPr lang="zh-TW" sz="2800">
                <a:solidFill>
                  <a:schemeClr val="dk1"/>
                </a:solidFill>
                <a:latin typeface="Calibri"/>
                <a:ea typeface="Calibri"/>
                <a:cs typeface="Calibri"/>
                <a:sym typeface="Calibri"/>
              </a:rPr>
              <a:t>tqaz</a:t>
            </a:r>
            <a:r>
              <a:rPr lang="zh-TW" sz="2800" b="1">
                <a:solidFill>
                  <a:srgbClr val="FF0000"/>
                </a:solidFill>
                <a:latin typeface="Calibri"/>
                <a:ea typeface="Calibri"/>
                <a:cs typeface="Calibri"/>
                <a:sym typeface="Calibri"/>
              </a:rPr>
              <a:t>E</a:t>
            </a:r>
            <a:r>
              <a:rPr lang="zh-TW" sz="2800">
                <a:solidFill>
                  <a:schemeClr val="dk1"/>
                </a:solidFill>
                <a:latin typeface="Calibri"/>
                <a:ea typeface="Calibri"/>
                <a:cs typeface="Calibri"/>
                <a:sym typeface="Calibri"/>
              </a:rPr>
              <a:t>igwi</a:t>
            </a:r>
            <a:r>
              <a:rPr lang="zh-TW" sz="2800" b="1">
                <a:solidFill>
                  <a:srgbClr val="FF0000"/>
                </a:solidFill>
                <a:latin typeface="Calibri"/>
                <a:ea typeface="Calibri"/>
                <a:cs typeface="Calibri"/>
                <a:sym typeface="Calibri"/>
              </a:rPr>
              <a:t>X</a:t>
            </a:r>
            <a:r>
              <a:rPr lang="zh-TW" sz="2800">
                <a:solidFill>
                  <a:schemeClr val="dk1"/>
                </a:solidFill>
                <a:latin typeface="Calibri"/>
                <a:ea typeface="Calibri"/>
                <a:cs typeface="Calibri"/>
                <a:sym typeface="Calibri"/>
              </a:rPr>
              <a:t>obxrCrtuiTzahfFreqc{bnjrKwgk83kgd43j85ePgb_e_rwqr7fvbmHjklo3tews_hmkogooyf0vbnk0ii87Drfgh_n kiwutfb0ghk9ro987k5tfb_hjiouo087ptfcv}</a:t>
            </a:r>
          </a:p>
        </p:txBody>
      </p:sp>
      <p:sp>
        <p:nvSpPr>
          <p:cNvPr id="565" name="Shape 565"/>
          <p:cNvSpPr/>
          <p:nvPr/>
        </p:nvSpPr>
        <p:spPr>
          <a:xfrm>
            <a:off x="5971138" y="3943177"/>
            <a:ext cx="2442913" cy="584775"/>
          </a:xfrm>
          <a:prstGeom prst="rect">
            <a:avLst/>
          </a:prstGeom>
          <a:solidFill>
            <a:srgbClr val="E1EFD8"/>
          </a:solidFill>
          <a:ln>
            <a:noFill/>
          </a:ln>
        </p:spPr>
        <p:txBody>
          <a:bodyPr wrap="square" lIns="91425" tIns="45700" rIns="91425" bIns="45700" anchor="t" anchorCtr="0">
            <a:noAutofit/>
          </a:bodyPr>
          <a:lstStyle/>
          <a:p>
            <a:pPr marL="0" marR="0" lvl="0" indent="0" algn="l" rtl="0">
              <a:spcBef>
                <a:spcPts val="0"/>
              </a:spcBef>
              <a:buNone/>
            </a:pPr>
            <a:r>
              <a:rPr lang="zh-TW" sz="3200">
                <a:solidFill>
                  <a:schemeClr val="dk1"/>
                </a:solidFill>
                <a:latin typeface="Calibri"/>
                <a:ea typeface="Calibri"/>
                <a:cs typeface="Calibri"/>
                <a:sym typeface="Calibri"/>
              </a:rPr>
              <a:t>python sol.py</a:t>
            </a:r>
          </a:p>
        </p:txBody>
      </p:sp>
      <p:sp>
        <p:nvSpPr>
          <p:cNvPr id="566" name="Shape 566"/>
          <p:cNvSpPr/>
          <p:nvPr/>
        </p:nvSpPr>
        <p:spPr>
          <a:xfrm>
            <a:off x="5207796" y="6213849"/>
            <a:ext cx="3637086" cy="369332"/>
          </a:xfrm>
          <a:prstGeom prst="rect">
            <a:avLst/>
          </a:prstGeom>
          <a:solidFill>
            <a:srgbClr val="FBE4D4"/>
          </a:solidFill>
          <a:ln>
            <a:noFill/>
          </a:ln>
        </p:spPr>
        <p:txBody>
          <a:bodyPr wrap="square" lIns="91425" tIns="45700" rIns="91425" bIns="45700" anchor="t" anchorCtr="0">
            <a:noAutofit/>
          </a:bodyPr>
          <a:lstStyle/>
          <a:p>
            <a:pPr marL="0" marR="0" lvl="0" indent="0" algn="l" rtl="0">
              <a:spcBef>
                <a:spcPts val="0"/>
              </a:spcBef>
              <a:buNone/>
            </a:pPr>
            <a:r>
              <a:rPr lang="zh-TW" sz="1800" dirty="0">
                <a:solidFill>
                  <a:schemeClr val="dk1"/>
                </a:solidFill>
                <a:latin typeface="Calibri"/>
                <a:ea typeface="Calibri"/>
                <a:cs typeface="Calibri"/>
                <a:sym typeface="Calibri"/>
              </a:rPr>
              <a:t>ALEXCTF{K33P_7H3_g00D_w0rk_up}</a:t>
            </a:r>
          </a:p>
        </p:txBody>
      </p:sp>
      <p:sp>
        <p:nvSpPr>
          <p:cNvPr id="567" name="Shape 567"/>
          <p:cNvSpPr/>
          <p:nvPr/>
        </p:nvSpPr>
        <p:spPr>
          <a:xfrm>
            <a:off x="0" y="0"/>
            <a:ext cx="9144000" cy="847725"/>
          </a:xfrm>
          <a:prstGeom prst="wedgeRectCallout">
            <a:avLst>
              <a:gd name="adj1" fmla="val -20833"/>
              <a:gd name="adj2" fmla="val 62500"/>
            </a:avLst>
          </a:prstGeom>
          <a:solidFill>
            <a:srgbClr val="385623"/>
          </a:solidFill>
          <a:ln>
            <a:noFill/>
          </a:ln>
        </p:spPr>
        <p:txBody>
          <a:bodyPr wrap="square" lIns="91425" tIns="45700" rIns="91425" bIns="45700" anchor="ctr" anchorCtr="0">
            <a:noAutofit/>
          </a:bodyPr>
          <a:lstStyle/>
          <a:p>
            <a:pPr marL="0" marR="0" lvl="0" indent="0" algn="l" rtl="0">
              <a:spcBef>
                <a:spcPts val="0"/>
              </a:spcBef>
              <a:buNone/>
            </a:pPr>
            <a:r>
              <a:rPr lang="zh-TW" sz="3200" b="1">
                <a:solidFill>
                  <a:schemeClr val="lt1"/>
                </a:solidFill>
                <a:latin typeface="Calibri"/>
                <a:ea typeface="Calibri"/>
                <a:cs typeface="Calibri"/>
                <a:sym typeface="Calibri"/>
              </a:rPr>
              <a:t>解法</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Shape 572"/>
          <p:cNvSpPr txBox="1">
            <a:spLocks noGrp="1"/>
          </p:cNvSpPr>
          <p:nvPr>
            <p:ph type="body" idx="1"/>
          </p:nvPr>
        </p:nvSpPr>
        <p:spPr>
          <a:xfrm>
            <a:off x="145471" y="2352283"/>
            <a:ext cx="7886700" cy="4351200"/>
          </a:xfrm>
          <a:prstGeom prst="rect">
            <a:avLst/>
          </a:prstGeom>
          <a:solidFill>
            <a:srgbClr val="FFF2CC"/>
          </a:solidFill>
          <a:ln>
            <a:noFill/>
          </a:ln>
        </p:spPr>
        <p:txBody>
          <a:bodyPr wrap="square" lIns="91425" tIns="45700" rIns="91425" bIns="45700" anchor="t" anchorCtr="0">
            <a:noAutofit/>
          </a:bodyPr>
          <a:lstStyle/>
          <a:p>
            <a:pPr marL="0" marR="0" lvl="0" indent="-95250" algn="l" rtl="0">
              <a:lnSpc>
                <a:spcPct val="90000"/>
              </a:lnSpc>
              <a:spcBef>
                <a:spcPts val="0"/>
              </a:spcBef>
              <a:spcAft>
                <a:spcPts val="0"/>
              </a:spcAft>
              <a:buClr>
                <a:schemeClr val="dk1"/>
              </a:buClr>
              <a:buSzPts val="1500"/>
              <a:buFont typeface="Arial"/>
              <a:buNone/>
            </a:pPr>
            <a:r>
              <a:rPr lang="zh-TW" sz="1500"/>
              <a:t>cipher</a:t>
            </a:r>
            <a:r>
              <a:rPr lang="zh-TW" sz="1500" b="0" i="0" u="none" strike="noStrike" cap="none">
                <a:solidFill>
                  <a:schemeClr val="dk1"/>
                </a:solidFill>
                <a:latin typeface="Calibri"/>
                <a:ea typeface="Calibri"/>
                <a:cs typeface="Calibri"/>
                <a:sym typeface="Calibri"/>
              </a:rPr>
              <a:t>='cvqAeqacLtqazEigwiXobxrCrtuiTzahfFreqc{bnjrKwgk83kgd43j85ePgb_e_rwqr7fvbmHjklo3tews_hmkogooyf0vbnk0ii87Drfgh_n kiwutfb0ghk9ro987k5tfb_hjiouo087ptfcv}'</a:t>
            </a:r>
          </a:p>
          <a:p>
            <a:pPr marL="0" marR="0" lvl="0" indent="-177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177800" algn="l" rtl="0">
              <a:lnSpc>
                <a:spcPct val="90000"/>
              </a:lnSpc>
              <a:spcBef>
                <a:spcPts val="1000"/>
              </a:spcBef>
              <a:spcAft>
                <a:spcPts val="0"/>
              </a:spcAft>
              <a:buClr>
                <a:schemeClr val="dk1"/>
              </a:buClr>
              <a:buSzPts val="2800"/>
              <a:buFont typeface="Arial"/>
              <a:buNone/>
            </a:pPr>
            <a:r>
              <a:rPr lang="zh-TW"/>
              <a:t>‘’.join(cipher[3 : : 5])</a:t>
            </a:r>
          </a:p>
        </p:txBody>
      </p:sp>
      <p:sp>
        <p:nvSpPr>
          <p:cNvPr id="573" name="Shape 573"/>
          <p:cNvSpPr/>
          <p:nvPr/>
        </p:nvSpPr>
        <p:spPr>
          <a:xfrm>
            <a:off x="145471" y="872285"/>
            <a:ext cx="8354400" cy="138510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2800">
                <a:solidFill>
                  <a:schemeClr val="dk1"/>
                </a:solidFill>
                <a:latin typeface="Calibri"/>
                <a:ea typeface="Calibri"/>
                <a:cs typeface="Calibri"/>
                <a:sym typeface="Calibri"/>
              </a:rPr>
              <a:t>cvq</a:t>
            </a:r>
            <a:r>
              <a:rPr lang="zh-TW" sz="2800" b="1">
                <a:solidFill>
                  <a:srgbClr val="FF0000"/>
                </a:solidFill>
                <a:latin typeface="Calibri"/>
                <a:ea typeface="Calibri"/>
                <a:cs typeface="Calibri"/>
                <a:sym typeface="Calibri"/>
              </a:rPr>
              <a:t>A</a:t>
            </a:r>
            <a:r>
              <a:rPr lang="zh-TW" sz="2800">
                <a:solidFill>
                  <a:schemeClr val="dk1"/>
                </a:solidFill>
                <a:latin typeface="Calibri"/>
                <a:ea typeface="Calibri"/>
                <a:cs typeface="Calibri"/>
                <a:sym typeface="Calibri"/>
              </a:rPr>
              <a:t>eqac</a:t>
            </a:r>
            <a:r>
              <a:rPr lang="zh-TW" sz="2800" b="1">
                <a:solidFill>
                  <a:srgbClr val="FF0000"/>
                </a:solidFill>
                <a:latin typeface="Calibri"/>
                <a:ea typeface="Calibri"/>
                <a:cs typeface="Calibri"/>
                <a:sym typeface="Calibri"/>
              </a:rPr>
              <a:t>L</a:t>
            </a:r>
            <a:r>
              <a:rPr lang="zh-TW" sz="2800">
                <a:solidFill>
                  <a:schemeClr val="dk1"/>
                </a:solidFill>
                <a:latin typeface="Calibri"/>
                <a:ea typeface="Calibri"/>
                <a:cs typeface="Calibri"/>
                <a:sym typeface="Calibri"/>
              </a:rPr>
              <a:t>tqaz</a:t>
            </a:r>
            <a:r>
              <a:rPr lang="zh-TW" sz="2800" b="1">
                <a:solidFill>
                  <a:srgbClr val="FF0000"/>
                </a:solidFill>
                <a:latin typeface="Calibri"/>
                <a:ea typeface="Calibri"/>
                <a:cs typeface="Calibri"/>
                <a:sym typeface="Calibri"/>
              </a:rPr>
              <a:t>E</a:t>
            </a:r>
            <a:r>
              <a:rPr lang="zh-TW" sz="2800">
                <a:solidFill>
                  <a:schemeClr val="dk1"/>
                </a:solidFill>
                <a:latin typeface="Calibri"/>
                <a:ea typeface="Calibri"/>
                <a:cs typeface="Calibri"/>
                <a:sym typeface="Calibri"/>
              </a:rPr>
              <a:t>igwi</a:t>
            </a:r>
            <a:r>
              <a:rPr lang="zh-TW" sz="2800" b="1">
                <a:solidFill>
                  <a:srgbClr val="FF0000"/>
                </a:solidFill>
                <a:latin typeface="Calibri"/>
                <a:ea typeface="Calibri"/>
                <a:cs typeface="Calibri"/>
                <a:sym typeface="Calibri"/>
              </a:rPr>
              <a:t>X</a:t>
            </a:r>
            <a:r>
              <a:rPr lang="zh-TW" sz="2800">
                <a:solidFill>
                  <a:schemeClr val="dk1"/>
                </a:solidFill>
                <a:latin typeface="Calibri"/>
                <a:ea typeface="Calibri"/>
                <a:cs typeface="Calibri"/>
                <a:sym typeface="Calibri"/>
              </a:rPr>
              <a:t>obxrCrtuiTzahfFreqc{bnjrKwgk83kgd43j85ePgb_e_rwqr7fvbmHjklo3tews_hmkogooyf0vbnk0ii87Drfgh_n kiwutfb0ghk9ro987k5tfb_hjiouo087ptfcv}</a:t>
            </a:r>
          </a:p>
        </p:txBody>
      </p:sp>
      <p:sp>
        <p:nvSpPr>
          <p:cNvPr id="574" name="Shape 574"/>
          <p:cNvSpPr/>
          <p:nvPr/>
        </p:nvSpPr>
        <p:spPr>
          <a:xfrm>
            <a:off x="5971138" y="3943177"/>
            <a:ext cx="2442900" cy="584700"/>
          </a:xfrm>
          <a:prstGeom prst="rect">
            <a:avLst/>
          </a:prstGeom>
          <a:solidFill>
            <a:srgbClr val="E1EFD8"/>
          </a:solidFill>
          <a:ln>
            <a:noFill/>
          </a:ln>
        </p:spPr>
        <p:txBody>
          <a:bodyPr wrap="square" lIns="91425" tIns="45700" rIns="91425" bIns="45700" anchor="t" anchorCtr="0">
            <a:noAutofit/>
          </a:bodyPr>
          <a:lstStyle/>
          <a:p>
            <a:pPr marL="0" marR="0" lvl="0" indent="0" algn="l" rtl="0">
              <a:spcBef>
                <a:spcPts val="0"/>
              </a:spcBef>
              <a:buNone/>
            </a:pPr>
            <a:r>
              <a:rPr lang="zh-TW" sz="3200">
                <a:solidFill>
                  <a:schemeClr val="dk1"/>
                </a:solidFill>
                <a:latin typeface="Calibri"/>
                <a:ea typeface="Calibri"/>
                <a:cs typeface="Calibri"/>
                <a:sym typeface="Calibri"/>
              </a:rPr>
              <a:t>python sol.py</a:t>
            </a:r>
          </a:p>
        </p:txBody>
      </p:sp>
      <p:sp>
        <p:nvSpPr>
          <p:cNvPr id="575" name="Shape 575"/>
          <p:cNvSpPr/>
          <p:nvPr/>
        </p:nvSpPr>
        <p:spPr>
          <a:xfrm>
            <a:off x="5207796" y="6213849"/>
            <a:ext cx="3637200" cy="369300"/>
          </a:xfrm>
          <a:prstGeom prst="rect">
            <a:avLst/>
          </a:prstGeom>
          <a:solidFill>
            <a:srgbClr val="FBE4D4"/>
          </a:solid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ALEXCTF{K33P_7H3_g00D_w0rk_up}</a:t>
            </a:r>
          </a:p>
        </p:txBody>
      </p:sp>
      <p:sp>
        <p:nvSpPr>
          <p:cNvPr id="576" name="Shape 576"/>
          <p:cNvSpPr/>
          <p:nvPr/>
        </p:nvSpPr>
        <p:spPr>
          <a:xfrm>
            <a:off x="0" y="0"/>
            <a:ext cx="9144000" cy="847800"/>
          </a:xfrm>
          <a:prstGeom prst="wedgeRectCallout">
            <a:avLst>
              <a:gd name="adj1" fmla="val -20833"/>
              <a:gd name="adj2" fmla="val 62500"/>
            </a:avLst>
          </a:prstGeom>
          <a:solidFill>
            <a:srgbClr val="385623"/>
          </a:solidFill>
          <a:ln>
            <a:noFill/>
          </a:ln>
        </p:spPr>
        <p:txBody>
          <a:bodyPr wrap="square" lIns="91425" tIns="45700" rIns="91425" bIns="45700" anchor="ctr" anchorCtr="0">
            <a:noAutofit/>
          </a:bodyPr>
          <a:lstStyle/>
          <a:p>
            <a:pPr marL="0" marR="0" lvl="0" indent="0" algn="l" rtl="0">
              <a:spcBef>
                <a:spcPts val="0"/>
              </a:spcBef>
              <a:buNone/>
            </a:pPr>
            <a:r>
              <a:rPr lang="zh-TW" sz="3200" b="1">
                <a:solidFill>
                  <a:schemeClr val="lt1"/>
                </a:solidFill>
                <a:latin typeface="Calibri"/>
                <a:ea typeface="Calibri"/>
                <a:cs typeface="Calibri"/>
                <a:sym typeface="Calibri"/>
              </a:rPr>
              <a:t>解法</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p:nvPr/>
        </p:nvSpPr>
        <p:spPr>
          <a:xfrm>
            <a:off x="0" y="0"/>
            <a:ext cx="9144000" cy="1019175"/>
          </a:xfrm>
          <a:prstGeom prst="wedgeRectCallout">
            <a:avLst>
              <a:gd name="adj1" fmla="val -20833"/>
              <a:gd name="adj2" fmla="val 62500"/>
            </a:avLst>
          </a:prstGeom>
          <a:solidFill>
            <a:srgbClr val="7F6000"/>
          </a:solidFill>
          <a:ln>
            <a:noFill/>
          </a:ln>
        </p:spPr>
        <p:txBody>
          <a:bodyPr wrap="square" lIns="91425" tIns="45700" rIns="91425" bIns="45700" anchor="ctr" anchorCtr="0">
            <a:noAutofit/>
          </a:bodyPr>
          <a:lstStyle/>
          <a:p>
            <a:pPr marL="0" marR="0" lvl="0" indent="0" algn="l" rtl="0">
              <a:spcBef>
                <a:spcPts val="0"/>
              </a:spcBef>
              <a:buNone/>
            </a:pPr>
            <a:r>
              <a:rPr lang="zh-TW" sz="3600">
                <a:solidFill>
                  <a:schemeClr val="lt1"/>
                </a:solidFill>
                <a:latin typeface="Calibri"/>
                <a:ea typeface="Calibri"/>
                <a:cs typeface="Calibri"/>
                <a:sym typeface="Calibri"/>
              </a:rPr>
              <a:t>Cryptography</a:t>
            </a:r>
          </a:p>
          <a:p>
            <a:pPr marL="0" marR="0" lvl="0" indent="0" algn="l" rtl="0">
              <a:spcBef>
                <a:spcPts val="0"/>
              </a:spcBef>
              <a:buNone/>
            </a:pPr>
            <a:r>
              <a:rPr lang="zh-TW" sz="1800">
                <a:solidFill>
                  <a:schemeClr val="lt1"/>
                </a:solidFill>
                <a:latin typeface="Calibri"/>
                <a:ea typeface="Calibri"/>
                <a:cs typeface="Calibri"/>
                <a:sym typeface="Calibri"/>
              </a:rPr>
              <a:t>https://en.wikipedia.org/wiki/Cryptography</a:t>
            </a:r>
          </a:p>
        </p:txBody>
      </p:sp>
      <p:pic>
        <p:nvPicPr>
          <p:cNvPr id="123" name="Shape 123"/>
          <p:cNvPicPr preferRelativeResize="0"/>
          <p:nvPr/>
        </p:nvPicPr>
        <p:blipFill rotWithShape="1">
          <a:blip r:embed="rId3">
            <a:alphaModFix/>
          </a:blip>
          <a:srcRect l="16883" t="18103" r="48052" b="26390"/>
          <a:stretch/>
        </p:blipFill>
        <p:spPr>
          <a:xfrm>
            <a:off x="4263239" y="402708"/>
            <a:ext cx="4841116" cy="5891213"/>
          </a:xfrm>
          <a:prstGeom prst="rect">
            <a:avLst/>
          </a:prstGeom>
          <a:noFill/>
          <a:ln>
            <a:noFill/>
          </a:ln>
        </p:spPr>
      </p:pic>
      <p:sp>
        <p:nvSpPr>
          <p:cNvPr id="124" name="Shape 124"/>
          <p:cNvSpPr/>
          <p:nvPr/>
        </p:nvSpPr>
        <p:spPr>
          <a:xfrm>
            <a:off x="3081647" y="6417415"/>
            <a:ext cx="5872348"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http://www.unixwiz.net/techtips/iguide-crypto-hashes.html</a:t>
            </a:r>
          </a:p>
        </p:txBody>
      </p:sp>
      <p:sp>
        <p:nvSpPr>
          <p:cNvPr id="125" name="Shape 125"/>
          <p:cNvSpPr/>
          <p:nvPr/>
        </p:nvSpPr>
        <p:spPr>
          <a:xfrm>
            <a:off x="148442" y="1158522"/>
            <a:ext cx="3758540" cy="5262979"/>
          </a:xfrm>
          <a:prstGeom prst="rect">
            <a:avLst/>
          </a:prstGeom>
          <a:solidFill>
            <a:srgbClr val="FFF2CC"/>
          </a:solidFill>
          <a:ln>
            <a:noFill/>
          </a:ln>
        </p:spPr>
        <p:txBody>
          <a:bodyPr wrap="square" lIns="91425" tIns="45700" rIns="91425" bIns="45700" anchor="t" anchorCtr="0">
            <a:noAutofit/>
          </a:bodyPr>
          <a:lstStyle/>
          <a:p>
            <a:pPr marL="0" marR="0" lvl="0" indent="0" algn="l" rtl="0">
              <a:spcBef>
                <a:spcPts val="0"/>
              </a:spcBef>
              <a:buNone/>
            </a:pPr>
            <a:r>
              <a:rPr lang="zh-TW" sz="1600">
                <a:solidFill>
                  <a:schemeClr val="dk1"/>
                </a:solidFill>
                <a:latin typeface="Calibri"/>
                <a:ea typeface="Calibri"/>
                <a:cs typeface="Calibri"/>
                <a:sym typeface="Calibri"/>
              </a:rPr>
              <a:t>密碼學（Cryptography）可分為古典密碼學和現代密碼學。</a:t>
            </a:r>
          </a:p>
          <a:p>
            <a:pPr marL="0" marR="0" lvl="0" indent="0" algn="l" rtl="0">
              <a:spcBef>
                <a:spcPts val="0"/>
              </a:spcBef>
              <a:buNone/>
            </a:pPr>
            <a:endParaRPr sz="1600">
              <a:solidFill>
                <a:schemeClr val="dk1"/>
              </a:solidFill>
              <a:latin typeface="Calibri"/>
              <a:ea typeface="Calibri"/>
              <a:cs typeface="Calibri"/>
              <a:sym typeface="Calibri"/>
            </a:endParaRPr>
          </a:p>
          <a:p>
            <a:pPr marL="0" marR="0" lvl="0" indent="0" algn="l" rtl="0">
              <a:spcBef>
                <a:spcPts val="0"/>
              </a:spcBef>
              <a:buNone/>
            </a:pPr>
            <a:r>
              <a:rPr lang="zh-TW" sz="1600">
                <a:solidFill>
                  <a:schemeClr val="dk1"/>
                </a:solidFill>
                <a:latin typeface="Calibri"/>
                <a:ea typeface="Calibri"/>
                <a:cs typeface="Calibri"/>
                <a:sym typeface="Calibri"/>
              </a:rPr>
              <a:t>在西歐語文中，密碼學一詞源於希臘語kryptós「隱藏的」，和gráphein「書寫」。</a:t>
            </a:r>
          </a:p>
          <a:p>
            <a:pPr marL="0" marR="0" lvl="0" indent="0" algn="l" rtl="0">
              <a:spcBef>
                <a:spcPts val="0"/>
              </a:spcBef>
              <a:buNone/>
            </a:pPr>
            <a:endParaRPr sz="1600">
              <a:solidFill>
                <a:schemeClr val="dk1"/>
              </a:solidFill>
              <a:latin typeface="Calibri"/>
              <a:ea typeface="Calibri"/>
              <a:cs typeface="Calibri"/>
              <a:sym typeface="Calibri"/>
            </a:endParaRPr>
          </a:p>
          <a:p>
            <a:pPr marL="0" marR="0" lvl="0" indent="0" algn="l" rtl="0">
              <a:spcBef>
                <a:spcPts val="0"/>
              </a:spcBef>
              <a:buNone/>
            </a:pPr>
            <a:r>
              <a:rPr lang="zh-TW" sz="1400">
                <a:solidFill>
                  <a:schemeClr val="dk1"/>
                </a:solidFill>
                <a:latin typeface="Calibri"/>
                <a:ea typeface="Calibri"/>
                <a:cs typeface="Calibri"/>
                <a:sym typeface="Calibri"/>
              </a:rPr>
              <a:t>古典密碼學主要關注資訊的保密書寫和傳遞，以及與其相對應的破譯方法。</a:t>
            </a:r>
          </a:p>
          <a:p>
            <a:pPr marL="0" marR="0" lvl="0" indent="0" algn="l" rtl="0">
              <a:spcBef>
                <a:spcPts val="0"/>
              </a:spcBef>
              <a:buNone/>
            </a:pPr>
            <a:endParaRPr sz="1400">
              <a:solidFill>
                <a:schemeClr val="dk1"/>
              </a:solidFill>
              <a:latin typeface="Calibri"/>
              <a:ea typeface="Calibri"/>
              <a:cs typeface="Calibri"/>
              <a:sym typeface="Calibri"/>
            </a:endParaRPr>
          </a:p>
          <a:p>
            <a:pPr marL="0" marR="0" lvl="0" indent="0" algn="l" rtl="0">
              <a:spcBef>
                <a:spcPts val="0"/>
              </a:spcBef>
              <a:buNone/>
            </a:pPr>
            <a:r>
              <a:rPr lang="zh-TW" sz="1400">
                <a:solidFill>
                  <a:schemeClr val="dk1"/>
                </a:solidFill>
                <a:latin typeface="Calibri"/>
                <a:ea typeface="Calibri"/>
                <a:cs typeface="Calibri"/>
                <a:sym typeface="Calibri"/>
              </a:rPr>
              <a:t>而現代密碼學不只關注資訊保密問題，還同時涉及資訊完整性驗證（訊息驗證碼）、資訊發布的不可抵賴性（數位簽章）、以及在分散式計算中產生的來源於內部和外部的攻擊的所有資訊保安問題。</a:t>
            </a:r>
          </a:p>
          <a:p>
            <a:pPr marL="0" marR="0" lvl="0" indent="0" algn="l" rtl="0">
              <a:spcBef>
                <a:spcPts val="0"/>
              </a:spcBef>
              <a:buNone/>
            </a:pPr>
            <a:endParaRPr sz="1400">
              <a:solidFill>
                <a:schemeClr val="dk1"/>
              </a:solidFill>
              <a:latin typeface="Calibri"/>
              <a:ea typeface="Calibri"/>
              <a:cs typeface="Calibri"/>
              <a:sym typeface="Calibri"/>
            </a:endParaRPr>
          </a:p>
          <a:p>
            <a:pPr marL="0" marR="0" lvl="0" indent="0" algn="l" rtl="0">
              <a:spcBef>
                <a:spcPts val="0"/>
              </a:spcBef>
              <a:buNone/>
            </a:pPr>
            <a:r>
              <a:rPr lang="zh-TW" sz="1400">
                <a:solidFill>
                  <a:schemeClr val="dk1"/>
                </a:solidFill>
                <a:latin typeface="Calibri"/>
                <a:ea typeface="Calibri"/>
                <a:cs typeface="Calibri"/>
                <a:sym typeface="Calibri"/>
              </a:rPr>
              <a:t>古典密碼學的編碼和破譯通常依賴於設計者和敵手的創造力與技巧，作為一種實用性藝術存在，並沒有對於密碼學原件的清晰定義。</a:t>
            </a:r>
          </a:p>
          <a:p>
            <a:pPr marL="0" marR="0" lvl="0" indent="0" algn="l" rtl="0">
              <a:spcBef>
                <a:spcPts val="0"/>
              </a:spcBef>
              <a:buNone/>
            </a:pPr>
            <a:endParaRPr sz="1400">
              <a:solidFill>
                <a:schemeClr val="dk1"/>
              </a:solidFill>
              <a:latin typeface="Calibri"/>
              <a:ea typeface="Calibri"/>
              <a:cs typeface="Calibri"/>
              <a:sym typeface="Calibri"/>
            </a:endParaRPr>
          </a:p>
          <a:p>
            <a:pPr marL="0" marR="0" lvl="0" indent="0" algn="l" rtl="0">
              <a:spcBef>
                <a:spcPts val="0"/>
              </a:spcBef>
              <a:buNone/>
            </a:pPr>
            <a:r>
              <a:rPr lang="zh-TW" sz="1400">
                <a:solidFill>
                  <a:schemeClr val="dk1"/>
                </a:solidFill>
                <a:latin typeface="Calibri"/>
                <a:ea typeface="Calibri"/>
                <a:cs typeface="Calibri"/>
                <a:sym typeface="Calibri"/>
              </a:rPr>
              <a:t>現代密碼學則起源於20世紀末出現的大量相關理論，這些理論使得現代密碼學成為了一種可以系統而嚴格地學習的科學。</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p:nvPr/>
        </p:nvSpPr>
        <p:spPr>
          <a:xfrm>
            <a:off x="0" y="0"/>
            <a:ext cx="9144000" cy="1019175"/>
          </a:xfrm>
          <a:prstGeom prst="wedgeRectCallout">
            <a:avLst>
              <a:gd name="adj1" fmla="val -20833"/>
              <a:gd name="adj2" fmla="val 62500"/>
            </a:avLst>
          </a:prstGeom>
          <a:solidFill>
            <a:srgbClr val="7F6000"/>
          </a:solidFill>
          <a:ln>
            <a:noFill/>
          </a:ln>
        </p:spPr>
        <p:txBody>
          <a:bodyPr wrap="square" lIns="91425" tIns="45700" rIns="91425" bIns="45700" anchor="ctr" anchorCtr="0">
            <a:noAutofit/>
          </a:bodyPr>
          <a:lstStyle/>
          <a:p>
            <a:pPr marL="0" marR="0" lvl="0" indent="0" algn="l" rtl="0">
              <a:spcBef>
                <a:spcPts val="0"/>
              </a:spcBef>
              <a:buNone/>
            </a:pPr>
            <a:r>
              <a:rPr lang="zh-TW" sz="3600">
                <a:solidFill>
                  <a:schemeClr val="lt1"/>
                </a:solidFill>
                <a:latin typeface="Calibri"/>
                <a:ea typeface="Calibri"/>
                <a:cs typeface="Calibri"/>
                <a:sym typeface="Calibri"/>
              </a:rPr>
              <a:t>Cryptanalysis</a:t>
            </a:r>
          </a:p>
          <a:p>
            <a:pPr marL="0" marR="0" lvl="0" indent="0" algn="l" rtl="0">
              <a:spcBef>
                <a:spcPts val="0"/>
              </a:spcBef>
              <a:buNone/>
            </a:pPr>
            <a:endParaRPr sz="3600">
              <a:solidFill>
                <a:schemeClr val="lt1"/>
              </a:solidFill>
              <a:latin typeface="Calibri"/>
              <a:ea typeface="Calibri"/>
              <a:cs typeface="Calibri"/>
              <a:sym typeface="Calibri"/>
            </a:endParaRPr>
          </a:p>
        </p:txBody>
      </p:sp>
      <p:sp>
        <p:nvSpPr>
          <p:cNvPr id="131" name="Shape 131"/>
          <p:cNvSpPr/>
          <p:nvPr/>
        </p:nvSpPr>
        <p:spPr>
          <a:xfrm>
            <a:off x="321028" y="1171100"/>
            <a:ext cx="4250972" cy="369332"/>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https://en.wikipedia.org/wiki/Cryptanalysis</a:t>
            </a:r>
          </a:p>
        </p:txBody>
      </p:sp>
      <p:sp>
        <p:nvSpPr>
          <p:cNvPr id="132" name="Shape 132"/>
          <p:cNvSpPr/>
          <p:nvPr/>
        </p:nvSpPr>
        <p:spPr>
          <a:xfrm>
            <a:off x="540327" y="1922859"/>
            <a:ext cx="7499267" cy="4247317"/>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密碼分析（英語：cryptanalysis，來源於希臘語kryptós，即「隱藏」，以及analýein，即「解開」），是一門研究在不知道通常解密所需要的秘密信息的情況下對加密的信息進行解密的學問。</a:t>
            </a:r>
          </a:p>
          <a:p>
            <a:pPr marL="0" marR="0" lvl="0" indent="0" algn="l" rtl="0">
              <a:spcBef>
                <a:spcPts val="0"/>
              </a:spcBef>
              <a:buNone/>
            </a:pPr>
            <a:endParaRPr sz="1800">
              <a:solidFill>
                <a:schemeClr val="dk1"/>
              </a:solidFill>
              <a:latin typeface="Calibri"/>
              <a:ea typeface="Calibri"/>
              <a:cs typeface="Calibri"/>
              <a:sym typeface="Calibri"/>
            </a:endParaRPr>
          </a:p>
          <a:p>
            <a:pPr marL="0" marR="0" lvl="0" indent="0" algn="l" rtl="0">
              <a:spcBef>
                <a:spcPts val="0"/>
              </a:spcBef>
              <a:buNone/>
            </a:pPr>
            <a:r>
              <a:rPr lang="zh-TW" sz="1800">
                <a:solidFill>
                  <a:schemeClr val="dk1"/>
                </a:solidFill>
                <a:latin typeface="Calibri"/>
                <a:ea typeface="Calibri"/>
                <a:cs typeface="Calibri"/>
                <a:sym typeface="Calibri"/>
              </a:rPr>
              <a:t>通常，這需要尋找一個秘密的鑰匙。用不是很正規的話來說，這就是所謂的破解密碼。</a:t>
            </a:r>
          </a:p>
          <a:p>
            <a:pPr marL="0" marR="0" lvl="0" indent="0" algn="l" rtl="0">
              <a:spcBef>
                <a:spcPts val="0"/>
              </a:spcBef>
              <a:buNone/>
            </a:pPr>
            <a:endParaRPr sz="1800">
              <a:solidFill>
                <a:schemeClr val="dk1"/>
              </a:solidFill>
              <a:latin typeface="Calibri"/>
              <a:ea typeface="Calibri"/>
              <a:cs typeface="Calibri"/>
              <a:sym typeface="Calibri"/>
            </a:endParaRPr>
          </a:p>
          <a:p>
            <a:pPr marL="0" marR="0" lvl="0" indent="0" algn="l" rtl="0">
              <a:spcBef>
                <a:spcPts val="0"/>
              </a:spcBef>
              <a:buNone/>
            </a:pPr>
            <a:r>
              <a:rPr lang="zh-TW" sz="1800">
                <a:solidFill>
                  <a:schemeClr val="dk1"/>
                </a:solidFill>
                <a:latin typeface="Calibri"/>
                <a:ea typeface="Calibri"/>
                <a:cs typeface="Calibri"/>
                <a:sym typeface="Calibri"/>
              </a:rPr>
              <a:t>密碼分析這個詞有時也被用來指廣義上的繞開某個密碼學算法或密碼協議的嘗試，而不僅僅是針對加密算法。</a:t>
            </a:r>
          </a:p>
          <a:p>
            <a:pPr marL="0" marR="0" lvl="0" indent="0" algn="l" rtl="0">
              <a:spcBef>
                <a:spcPts val="0"/>
              </a:spcBef>
              <a:buNone/>
            </a:pPr>
            <a:endParaRPr sz="1800">
              <a:solidFill>
                <a:schemeClr val="dk1"/>
              </a:solidFill>
              <a:latin typeface="Calibri"/>
              <a:ea typeface="Calibri"/>
              <a:cs typeface="Calibri"/>
              <a:sym typeface="Calibri"/>
            </a:endParaRPr>
          </a:p>
          <a:p>
            <a:pPr marL="0" marR="0" lvl="0" indent="0" algn="l" rtl="0">
              <a:spcBef>
                <a:spcPts val="0"/>
              </a:spcBef>
              <a:buNone/>
            </a:pPr>
            <a:r>
              <a:rPr lang="zh-TW" sz="1800">
                <a:solidFill>
                  <a:schemeClr val="dk1"/>
                </a:solidFill>
                <a:latin typeface="Calibri"/>
                <a:ea typeface="Calibri"/>
                <a:cs typeface="Calibri"/>
                <a:sym typeface="Calibri"/>
              </a:rPr>
              <a:t>但是，密碼分析通常不包括並非主要針對密碼算法或協議的攻擊，如賄賂、拷打、入室搶劫、鍵盤記錄器，等等。</a:t>
            </a:r>
          </a:p>
          <a:p>
            <a:pPr marL="0" marR="0" lvl="0" indent="0" algn="l" rtl="0">
              <a:spcBef>
                <a:spcPts val="0"/>
              </a:spcBef>
              <a:buNone/>
            </a:pPr>
            <a:endParaRPr sz="1800">
              <a:solidFill>
                <a:schemeClr val="dk1"/>
              </a:solidFill>
              <a:latin typeface="Calibri"/>
              <a:ea typeface="Calibri"/>
              <a:cs typeface="Calibri"/>
              <a:sym typeface="Calibri"/>
            </a:endParaRPr>
          </a:p>
          <a:p>
            <a:pPr marL="0" marR="0" lvl="0" indent="0" algn="l" rtl="0">
              <a:spcBef>
                <a:spcPts val="0"/>
              </a:spcBef>
              <a:buNone/>
            </a:pPr>
            <a:r>
              <a:rPr lang="zh-TW" sz="1800">
                <a:solidFill>
                  <a:schemeClr val="dk1"/>
                </a:solidFill>
                <a:latin typeface="Calibri"/>
                <a:ea typeface="Calibri"/>
                <a:cs typeface="Calibri"/>
                <a:sym typeface="Calibri"/>
              </a:rPr>
              <a:t>儘管這些攻擊方式是計算機安全領域裡的重要考慮因素，而且通常比傳統的密碼分析更加有效。</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p:nvPr/>
        </p:nvSpPr>
        <p:spPr>
          <a:xfrm>
            <a:off x="681738" y="1355464"/>
            <a:ext cx="7761618" cy="4247317"/>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zh-TW" sz="1800">
                <a:solidFill>
                  <a:schemeClr val="dk1"/>
                </a:solidFill>
                <a:latin typeface="Calibri"/>
                <a:ea typeface="Calibri"/>
                <a:cs typeface="Calibri"/>
                <a:sym typeface="Calibri"/>
              </a:rPr>
              <a:t>密碼分析又稱破密術。密碼分析的目的是發現密碼機制的弱點，從事者可能是意圖顛覆系統惡意的攻擊者或評估系統弱點的設計人。在現代，密碼演算法與協定必須被仔細檢查和測試，確定其保證的安全性。</a:t>
            </a:r>
          </a:p>
          <a:p>
            <a:pPr marL="0" marR="0" lvl="0" indent="0" algn="l" rtl="0">
              <a:spcBef>
                <a:spcPts val="0"/>
              </a:spcBef>
              <a:buNone/>
            </a:pPr>
            <a:endParaRPr sz="1800">
              <a:solidFill>
                <a:schemeClr val="dk1"/>
              </a:solidFill>
              <a:latin typeface="Calibri"/>
              <a:ea typeface="Calibri"/>
              <a:cs typeface="Calibri"/>
              <a:sym typeface="Calibri"/>
            </a:endParaRPr>
          </a:p>
          <a:p>
            <a:pPr marL="0" marR="0" lvl="0" indent="0" algn="l" rtl="0">
              <a:spcBef>
                <a:spcPts val="0"/>
              </a:spcBef>
              <a:buNone/>
            </a:pPr>
            <a:r>
              <a:rPr lang="zh-TW" sz="1800">
                <a:solidFill>
                  <a:schemeClr val="dk1"/>
                </a:solidFill>
                <a:latin typeface="Calibri"/>
                <a:ea typeface="Calibri"/>
                <a:cs typeface="Calibri"/>
                <a:sym typeface="Calibri"/>
              </a:rPr>
              <a:t>大眾普遍誤解認為所有加密法都可以被破解。香農在二戰時的工作就已證明只要金鑰是完全隨機，不重覆使用，對外絕對保密，與訊息等長或比訊息更長的一次一密是不可能破解的。除了一次一密以外的多數加密法都可以以暴力攻擊法破解，但是破解所需的努力可能是金鑰長度的指數成長。</a:t>
            </a:r>
          </a:p>
          <a:p>
            <a:pPr marL="0" marR="0" lvl="0" indent="0" algn="l" rtl="0">
              <a:spcBef>
                <a:spcPts val="0"/>
              </a:spcBef>
              <a:buNone/>
            </a:pPr>
            <a:endParaRPr sz="1800">
              <a:solidFill>
                <a:schemeClr val="dk1"/>
              </a:solidFill>
              <a:latin typeface="Calibri"/>
              <a:ea typeface="Calibri"/>
              <a:cs typeface="Calibri"/>
              <a:sym typeface="Calibri"/>
            </a:endParaRPr>
          </a:p>
          <a:p>
            <a:pPr marL="0" marR="0" lvl="0" indent="0" algn="l" rtl="0">
              <a:spcBef>
                <a:spcPts val="0"/>
              </a:spcBef>
              <a:buNone/>
            </a:pPr>
            <a:r>
              <a:rPr lang="zh-TW" sz="1800">
                <a:solidFill>
                  <a:schemeClr val="dk1"/>
                </a:solidFill>
                <a:latin typeface="Calibri"/>
                <a:ea typeface="Calibri"/>
                <a:cs typeface="Calibri"/>
                <a:sym typeface="Calibri"/>
              </a:rPr>
              <a:t>密碼分析的方式有很多，因此有數個分類。一個常見的分別法則是攻擊者知曉多少資訊。在唯密文攻擊中，密碼分析者只能存取密文，好的現代密碼系統對這種情況通常是免疫的。在已知明文攻擊中，密碼分析者可以存取多個明文、密文對。在選擇明文攻擊中，密碼分析者可以自選任意明文，並被賦予相對應的密文，例如二戰時布列顛所使用的園藝法。最後，選擇密文攻擊中，密碼分析者可以自選任意密文，並被賦予相對應的明文</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628650" y="365126"/>
            <a:ext cx="78867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ts val="4400"/>
              <a:buFont typeface="Calibri"/>
              <a:buNone/>
            </a:pPr>
            <a:endParaRPr sz="4400" b="0" i="0" u="none" strike="noStrike" cap="none">
              <a:solidFill>
                <a:schemeClr val="dk1"/>
              </a:solidFill>
              <a:latin typeface="Calibri"/>
              <a:ea typeface="Calibri"/>
              <a:cs typeface="Calibri"/>
              <a:sym typeface="Calibri"/>
            </a:endParaRPr>
          </a:p>
        </p:txBody>
      </p:sp>
      <p:sp>
        <p:nvSpPr>
          <p:cNvPr id="143" name="Shape 143"/>
          <p:cNvSpPr txBox="1">
            <a:spLocks noGrp="1"/>
          </p:cNvSpPr>
          <p:nvPr>
            <p:ph type="body" idx="1"/>
          </p:nvPr>
        </p:nvSpPr>
        <p:spPr>
          <a:xfrm>
            <a:off x="628650" y="1825625"/>
            <a:ext cx="7886700" cy="4351338"/>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144" name="Shape 144"/>
          <p:cNvSpPr/>
          <p:nvPr/>
        </p:nvSpPr>
        <p:spPr>
          <a:xfrm>
            <a:off x="0" y="0"/>
            <a:ext cx="9144000" cy="6858000"/>
          </a:xfrm>
          <a:prstGeom prst="rect">
            <a:avLst/>
          </a:prstGeom>
          <a:solidFill>
            <a:schemeClr val="dk1"/>
          </a:solidFill>
          <a:ln>
            <a:noFill/>
          </a:ln>
        </p:spPr>
        <p:txBody>
          <a:bodyPr wrap="square" lIns="91425" tIns="45700" rIns="91425" bIns="45700" anchor="ctr" anchorCtr="0">
            <a:noAutofit/>
          </a:bodyPr>
          <a:lstStyle/>
          <a:p>
            <a:pPr marL="0" marR="0" lvl="0" indent="0" algn="ctr" rtl="0">
              <a:spcBef>
                <a:spcPts val="0"/>
              </a:spcBef>
              <a:buNone/>
            </a:pPr>
            <a:r>
              <a:rPr lang="zh-TW" sz="6600">
                <a:solidFill>
                  <a:schemeClr val="lt1"/>
                </a:solidFill>
                <a:latin typeface="Calibri"/>
                <a:ea typeface="Calibri"/>
                <a:cs typeface="Calibri"/>
                <a:sym typeface="Calibri"/>
              </a:rPr>
              <a:t>classical ciphers</a:t>
            </a:r>
          </a:p>
          <a:p>
            <a:pPr marL="0" marR="0" lvl="0" indent="0" algn="ctr" rtl="0">
              <a:spcBef>
                <a:spcPts val="0"/>
              </a:spcBef>
              <a:buNone/>
            </a:pPr>
            <a:r>
              <a:rPr lang="zh-TW" sz="6600">
                <a:solidFill>
                  <a:schemeClr val="lt1"/>
                </a:solidFill>
                <a:latin typeface="Calibri"/>
                <a:ea typeface="Calibri"/>
                <a:cs typeface="Calibri"/>
                <a:sym typeface="Calibri"/>
              </a:rPr>
              <a:t>古典密碼</a:t>
            </a:r>
          </a:p>
          <a:p>
            <a:pPr marL="0" marR="0" lvl="0" indent="0" algn="ctr" rtl="0">
              <a:spcBef>
                <a:spcPts val="0"/>
              </a:spcBef>
              <a:buNone/>
            </a:pPr>
            <a:r>
              <a:rPr lang="zh-TW" sz="6600">
                <a:solidFill>
                  <a:schemeClr val="lt1"/>
                </a:solidFill>
                <a:latin typeface="Calibri"/>
                <a:ea typeface="Calibri"/>
                <a:cs typeface="Calibri"/>
                <a:sym typeface="Calibri"/>
              </a:rPr>
              <a:t>及其</a:t>
            </a:r>
          </a:p>
          <a:p>
            <a:pPr marL="0" marR="0" lvl="0" indent="0" algn="ctr" rtl="0">
              <a:spcBef>
                <a:spcPts val="0"/>
              </a:spcBef>
              <a:buNone/>
            </a:pPr>
            <a:r>
              <a:rPr lang="zh-TW" sz="6600">
                <a:solidFill>
                  <a:schemeClr val="lt1"/>
                </a:solidFill>
                <a:latin typeface="Calibri"/>
                <a:ea typeface="Calibri"/>
                <a:cs typeface="Calibri"/>
                <a:sym typeface="Calibri"/>
              </a:rPr>
              <a:t>破密分析</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aphicFrame>
        <p:nvGraphicFramePr>
          <p:cNvPr id="149" name="Shape 149"/>
          <p:cNvGraphicFramePr/>
          <p:nvPr/>
        </p:nvGraphicFramePr>
        <p:xfrm>
          <a:off x="196163" y="2146150"/>
          <a:ext cx="3000000" cy="3000000"/>
        </p:xfrm>
        <a:graphic>
          <a:graphicData uri="http://schemas.openxmlformats.org/drawingml/2006/table">
            <a:tbl>
              <a:tblPr firstRow="1" bandRow="1">
                <a:noFill/>
                <a:tableStyleId>{A5E86620-6E4A-42AE-B425-742CA27E0187}</a:tableStyleId>
              </a:tblPr>
              <a:tblGrid>
                <a:gridCol w="2318425"/>
                <a:gridCol w="6301950"/>
              </a:tblGrid>
              <a:tr h="278125">
                <a:tc>
                  <a:txBody>
                    <a:bodyPr/>
                    <a:lstStyle/>
                    <a:p>
                      <a:pPr marL="0" marR="0" lvl="0" indent="0" algn="l" rtl="0">
                        <a:spcBef>
                          <a:spcPts val="0"/>
                        </a:spcBef>
                        <a:buNone/>
                      </a:pPr>
                      <a:endParaRPr sz="1400"/>
                    </a:p>
                  </a:txBody>
                  <a:tcPr marL="68575" marR="68575" marT="34300" marB="34300"/>
                </a:tc>
                <a:tc>
                  <a:txBody>
                    <a:bodyPr/>
                    <a:lstStyle/>
                    <a:p>
                      <a:pPr marL="0" marR="0" lvl="0" indent="0" algn="l" rtl="0">
                        <a:spcBef>
                          <a:spcPts val="0"/>
                        </a:spcBef>
                        <a:buNone/>
                      </a:pPr>
                      <a:endParaRPr sz="1400"/>
                    </a:p>
                  </a:txBody>
                  <a:tcPr marL="68575" marR="68575" marT="34300" marB="34300"/>
                </a:tc>
              </a:tr>
              <a:tr h="278125">
                <a:tc>
                  <a:txBody>
                    <a:bodyPr/>
                    <a:lstStyle/>
                    <a:p>
                      <a:pPr marL="0" marR="0" lvl="0" indent="0" algn="l" rtl="0">
                        <a:spcBef>
                          <a:spcPts val="0"/>
                        </a:spcBef>
                        <a:buNone/>
                      </a:pPr>
                      <a:r>
                        <a:rPr lang="zh-TW" sz="1400"/>
                        <a:t>Substitution ciphers</a:t>
                      </a:r>
                    </a:p>
                    <a:p>
                      <a:pPr marL="0" marR="0" lvl="0" indent="0" algn="l" rtl="0">
                        <a:spcBef>
                          <a:spcPts val="0"/>
                        </a:spcBef>
                        <a:buNone/>
                      </a:pPr>
                      <a:r>
                        <a:rPr lang="zh-TW" sz="1400" b="1"/>
                        <a:t>替換加密</a:t>
                      </a:r>
                    </a:p>
                  </a:txBody>
                  <a:tcPr marL="68575" marR="68575" marT="34300" marB="34300">
                    <a:solidFill>
                      <a:srgbClr val="FFFF00"/>
                    </a:solidFill>
                  </a:tcPr>
                </a:tc>
                <a:tc>
                  <a:txBody>
                    <a:bodyPr/>
                    <a:lstStyle/>
                    <a:p>
                      <a:pPr marL="0" marR="0" lvl="0" indent="0" algn="l" rtl="0">
                        <a:spcBef>
                          <a:spcPts val="0"/>
                        </a:spcBef>
                        <a:buNone/>
                      </a:pPr>
                      <a:r>
                        <a:rPr lang="zh-TW" sz="1400"/>
                        <a:t>https://en.wikipedia.org/wiki/Substitution_cipher</a:t>
                      </a:r>
                    </a:p>
                  </a:txBody>
                  <a:tcPr marL="68575" marR="68575" marT="34300" marB="34300">
                    <a:solidFill>
                      <a:srgbClr val="FFFF00"/>
                    </a:solidFill>
                  </a:tcPr>
                </a:tc>
              </a:tr>
              <a:tr h="278125">
                <a:tc rowSpan="2">
                  <a:txBody>
                    <a:bodyPr/>
                    <a:lstStyle/>
                    <a:p>
                      <a:pPr marL="0" marR="0" lvl="0" indent="0" algn="l" rtl="0">
                        <a:spcBef>
                          <a:spcPts val="0"/>
                        </a:spcBef>
                        <a:buNone/>
                      </a:pPr>
                      <a:r>
                        <a:rPr lang="zh-TW" sz="1400"/>
                        <a:t>Monoalphabetic substitution</a:t>
                      </a:r>
                    </a:p>
                  </a:txBody>
                  <a:tcPr marL="68575" marR="68575" marT="34300" marB="34300"/>
                </a:tc>
                <a:tc>
                  <a:txBody>
                    <a:bodyPr/>
                    <a:lstStyle/>
                    <a:p>
                      <a:pPr marL="0" marR="0" lvl="0" indent="0" algn="l" rtl="0">
                        <a:spcBef>
                          <a:spcPts val="0"/>
                        </a:spcBef>
                        <a:buNone/>
                      </a:pPr>
                      <a:r>
                        <a:rPr lang="zh-TW" sz="1400">
                          <a:latin typeface="Arial"/>
                          <a:ea typeface="Arial"/>
                          <a:cs typeface="Arial"/>
                          <a:sym typeface="Arial"/>
                        </a:rPr>
                        <a:t>凱撒密碼</a:t>
                      </a:r>
                      <a:r>
                        <a:rPr lang="zh-TW" sz="1400" b="1"/>
                        <a:t>Caesar cipher(ROT13) [https://en.wikipedia.org/wiki/Caesar_cipher]</a:t>
                      </a:r>
                    </a:p>
                  </a:txBody>
                  <a:tcPr marL="68575" marR="68575" marT="34300" marB="34300"/>
                </a:tc>
              </a:tr>
              <a:tr h="278125">
                <a:tc vMerge="1">
                  <a:txBody>
                    <a:bodyPr/>
                    <a:lstStyle/>
                    <a:p>
                      <a:endParaRPr lang="zh-TW"/>
                    </a:p>
                  </a:txBody>
                  <a:tcPr/>
                </a:tc>
                <a:tc>
                  <a:txBody>
                    <a:bodyPr/>
                    <a:lstStyle/>
                    <a:p>
                      <a:pPr marL="0" marR="0" lvl="0" indent="0" algn="l" rtl="0">
                        <a:spcBef>
                          <a:spcPts val="0"/>
                        </a:spcBef>
                        <a:buNone/>
                      </a:pPr>
                      <a:r>
                        <a:rPr lang="zh-TW" sz="1400"/>
                        <a:t>Affine cipher    Atbash cipher  Keyword cipher</a:t>
                      </a:r>
                    </a:p>
                  </a:txBody>
                  <a:tcPr marL="68575" marR="68575" marT="34300" marB="34300"/>
                </a:tc>
              </a:tr>
              <a:tr h="685800">
                <a:tc>
                  <a:txBody>
                    <a:bodyPr/>
                    <a:lstStyle/>
                    <a:p>
                      <a:pPr marL="0" marR="0" lvl="0" indent="0" algn="l" rtl="0">
                        <a:spcBef>
                          <a:spcPts val="0"/>
                        </a:spcBef>
                        <a:buNone/>
                      </a:pPr>
                      <a:r>
                        <a:rPr lang="zh-TW" sz="1400"/>
                        <a:t>Polyalphabetic substitution</a:t>
                      </a:r>
                    </a:p>
                  </a:txBody>
                  <a:tcPr marL="68575" marR="68575" marT="34300" marB="34300"/>
                </a:tc>
                <a:tc>
                  <a:txBody>
                    <a:bodyPr/>
                    <a:lstStyle/>
                    <a:p>
                      <a:pPr marL="0" marR="0" lvl="0" indent="0" algn="l" rtl="0">
                        <a:spcBef>
                          <a:spcPts val="0"/>
                        </a:spcBef>
                        <a:buNone/>
                      </a:pPr>
                      <a:r>
                        <a:rPr lang="zh-TW" sz="1400" b="1"/>
                        <a:t>Vigenère cipher (https://en.wikipedia.org/wiki/Vigen%C3%A8re_cipher)</a:t>
                      </a:r>
                    </a:p>
                    <a:p>
                      <a:pPr marL="0" marR="0" lvl="0" indent="0" algn="l" rtl="0">
                        <a:spcBef>
                          <a:spcPts val="0"/>
                        </a:spcBef>
                        <a:buNone/>
                      </a:pPr>
                      <a:r>
                        <a:rPr lang="zh-TW" sz="1400"/>
                        <a:t>Autokey cipher</a:t>
                      </a:r>
                    </a:p>
                    <a:p>
                      <a:pPr marL="0" marR="0" lvl="0" indent="0" algn="l" rtl="0">
                        <a:spcBef>
                          <a:spcPts val="0"/>
                        </a:spcBef>
                        <a:buNone/>
                      </a:pPr>
                      <a:r>
                        <a:rPr lang="zh-TW" sz="1400"/>
                        <a:t>Homophonic substitution cipher</a:t>
                      </a:r>
                    </a:p>
                  </a:txBody>
                  <a:tcPr marL="68575" marR="68575" marT="34300" marB="34300"/>
                </a:tc>
              </a:tr>
              <a:tr h="278125">
                <a:tc>
                  <a:txBody>
                    <a:bodyPr/>
                    <a:lstStyle/>
                    <a:p>
                      <a:pPr marL="0" marR="0" lvl="0" indent="-88900" algn="l" rtl="0">
                        <a:lnSpc>
                          <a:spcPct val="100000"/>
                        </a:lnSpc>
                        <a:spcBef>
                          <a:spcPts val="0"/>
                        </a:spcBef>
                        <a:spcAft>
                          <a:spcPts val="0"/>
                        </a:spcAft>
                        <a:buClr>
                          <a:schemeClr val="dk1"/>
                        </a:buClr>
                        <a:buSzPts val="1400"/>
                        <a:buFont typeface="Calibri"/>
                        <a:buNone/>
                      </a:pPr>
                      <a:r>
                        <a:rPr lang="zh-TW" sz="1400"/>
                        <a:t>Polygraphic substitution</a:t>
                      </a:r>
                    </a:p>
                  </a:txBody>
                  <a:tcPr marL="68575" marR="68575" marT="34300" marB="34300"/>
                </a:tc>
                <a:tc>
                  <a:txBody>
                    <a:bodyPr/>
                    <a:lstStyle/>
                    <a:p>
                      <a:pPr marL="0" marR="0" lvl="0" indent="0" algn="l" rtl="0">
                        <a:spcBef>
                          <a:spcPts val="0"/>
                        </a:spcBef>
                        <a:buNone/>
                      </a:pPr>
                      <a:r>
                        <a:rPr lang="zh-TW" sz="1400"/>
                        <a:t>Playfair cipher    Hill cipher</a:t>
                      </a:r>
                    </a:p>
                  </a:txBody>
                  <a:tcPr marL="68575" marR="68575" marT="34300" marB="34300"/>
                </a:tc>
              </a:tr>
              <a:tr h="278125">
                <a:tc>
                  <a:txBody>
                    <a:bodyPr/>
                    <a:lstStyle/>
                    <a:p>
                      <a:pPr marL="0" marR="0" lvl="0" indent="0" algn="l" rtl="0">
                        <a:spcBef>
                          <a:spcPts val="0"/>
                        </a:spcBef>
                        <a:buNone/>
                      </a:pPr>
                      <a:r>
                        <a:rPr lang="zh-TW" sz="1400"/>
                        <a:t>Transposition ciphers </a:t>
                      </a:r>
                    </a:p>
                    <a:p>
                      <a:pPr marL="0" marR="0" lvl="0" indent="0" algn="l" rtl="0">
                        <a:spcBef>
                          <a:spcPts val="0"/>
                        </a:spcBef>
                        <a:buNone/>
                      </a:pPr>
                      <a:r>
                        <a:rPr lang="zh-TW" sz="1400"/>
                        <a:t>換位加密法</a:t>
                      </a:r>
                    </a:p>
                  </a:txBody>
                  <a:tcPr marL="68575" marR="68575" marT="34300" marB="34300">
                    <a:solidFill>
                      <a:srgbClr val="FFFF00"/>
                    </a:solidFill>
                  </a:tcPr>
                </a:tc>
                <a:tc>
                  <a:txBody>
                    <a:bodyPr/>
                    <a:lstStyle/>
                    <a:p>
                      <a:pPr marL="0" marR="0" lvl="0" indent="0" algn="l" rtl="0">
                        <a:spcBef>
                          <a:spcPts val="0"/>
                        </a:spcBef>
                        <a:buNone/>
                      </a:pPr>
                      <a:r>
                        <a:rPr lang="zh-TW" sz="1400"/>
                        <a:t>https://en.wikipedia.org/wiki/Transposition_cipher</a:t>
                      </a:r>
                    </a:p>
                  </a:txBody>
                  <a:tcPr marL="68575" marR="68575" marT="34300" marB="34300">
                    <a:solidFill>
                      <a:srgbClr val="FFFF00"/>
                    </a:solidFill>
                  </a:tcPr>
                </a:tc>
              </a:tr>
              <a:tr h="278125">
                <a:tc>
                  <a:txBody>
                    <a:bodyPr/>
                    <a:lstStyle/>
                    <a:p>
                      <a:pPr marL="0" marR="0" lvl="0" indent="0" algn="l" rtl="0">
                        <a:spcBef>
                          <a:spcPts val="0"/>
                        </a:spcBef>
                        <a:buNone/>
                      </a:pPr>
                      <a:endParaRPr sz="1400"/>
                    </a:p>
                  </a:txBody>
                  <a:tcPr marL="68575" marR="68575" marT="34300" marB="34300"/>
                </a:tc>
                <a:tc>
                  <a:txBody>
                    <a:bodyPr/>
                    <a:lstStyle/>
                    <a:p>
                      <a:pPr marL="0" marR="0" lvl="0" indent="0" algn="l" rtl="0">
                        <a:spcBef>
                          <a:spcPts val="0"/>
                        </a:spcBef>
                        <a:buNone/>
                      </a:pPr>
                      <a:r>
                        <a:rPr lang="zh-TW" sz="1400"/>
                        <a:t>Rail Fence cipher      Route cipher</a:t>
                      </a:r>
                    </a:p>
                  </a:txBody>
                  <a:tcPr marL="68575" marR="68575" marT="34300" marB="34300"/>
                </a:tc>
              </a:tr>
              <a:tr h="891550">
                <a:tc>
                  <a:txBody>
                    <a:bodyPr/>
                    <a:lstStyle/>
                    <a:p>
                      <a:pPr marL="0" marR="0" lvl="0" indent="0" algn="l" rtl="0">
                        <a:spcBef>
                          <a:spcPts val="0"/>
                        </a:spcBef>
                        <a:buNone/>
                      </a:pPr>
                      <a:endParaRPr sz="1400"/>
                    </a:p>
                  </a:txBody>
                  <a:tcPr marL="68575" marR="68575" marT="34300" marB="34300"/>
                </a:tc>
                <a:tc>
                  <a:txBody>
                    <a:bodyPr/>
                    <a:lstStyle/>
                    <a:p>
                      <a:pPr marL="0" marR="0" lvl="0" indent="0" algn="l" rtl="0">
                        <a:spcBef>
                          <a:spcPts val="0"/>
                        </a:spcBef>
                        <a:buNone/>
                      </a:pPr>
                      <a:r>
                        <a:rPr lang="zh-TW" sz="1400"/>
                        <a:t>Scytale</a:t>
                      </a:r>
                    </a:p>
                    <a:p>
                      <a:pPr marL="0" marR="0" lvl="0" indent="0" algn="l" rtl="0">
                        <a:spcBef>
                          <a:spcPts val="0"/>
                        </a:spcBef>
                        <a:buNone/>
                      </a:pPr>
                      <a:r>
                        <a:rPr lang="zh-TW" sz="1400"/>
                        <a:t>Grille</a:t>
                      </a:r>
                    </a:p>
                    <a:p>
                      <a:pPr marL="0" marR="0" lvl="0" indent="0" algn="l" rtl="0">
                        <a:spcBef>
                          <a:spcPts val="0"/>
                        </a:spcBef>
                        <a:buNone/>
                      </a:pPr>
                      <a:r>
                        <a:rPr lang="zh-TW" sz="1400"/>
                        <a:t>Permutation cipher</a:t>
                      </a:r>
                    </a:p>
                    <a:p>
                      <a:pPr marL="0" marR="0" lvl="0" indent="0" algn="l" rtl="0">
                        <a:spcBef>
                          <a:spcPts val="0"/>
                        </a:spcBef>
                        <a:buNone/>
                      </a:pPr>
                      <a:r>
                        <a:rPr lang="zh-TW" sz="1400"/>
                        <a:t>VIC cipher </a:t>
                      </a:r>
                    </a:p>
                  </a:txBody>
                  <a:tcPr marL="68575" marR="68575" marT="34300" marB="34300"/>
                </a:tc>
              </a:tr>
            </a:tbl>
          </a:graphicData>
        </a:graphic>
      </p:graphicFrame>
      <p:sp>
        <p:nvSpPr>
          <p:cNvPr id="150" name="Shape 150"/>
          <p:cNvSpPr/>
          <p:nvPr/>
        </p:nvSpPr>
        <p:spPr>
          <a:xfrm>
            <a:off x="196163" y="1351659"/>
            <a:ext cx="4084067" cy="300082"/>
          </a:xfrm>
          <a:prstGeom prst="rect">
            <a:avLst/>
          </a:prstGeom>
          <a:solidFill>
            <a:srgbClr val="FFFF00"/>
          </a:solidFill>
          <a:ln>
            <a:noFill/>
          </a:ln>
        </p:spPr>
        <p:txBody>
          <a:bodyPr wrap="square" lIns="91425" tIns="45700" rIns="91425" bIns="45700" anchor="t" anchorCtr="0">
            <a:noAutofit/>
          </a:bodyPr>
          <a:lstStyle/>
          <a:p>
            <a:pPr marL="0" marR="0" lvl="0" indent="0" algn="l" rtl="0">
              <a:spcBef>
                <a:spcPts val="0"/>
              </a:spcBef>
              <a:buNone/>
            </a:pPr>
            <a:r>
              <a:rPr lang="zh-TW" sz="1350">
                <a:solidFill>
                  <a:schemeClr val="dk1"/>
                </a:solidFill>
                <a:latin typeface="Calibri"/>
                <a:ea typeface="Calibri"/>
                <a:cs typeface="Calibri"/>
                <a:sym typeface="Calibri"/>
              </a:rPr>
              <a:t>https://en.wikipedia.org/wiki/Outline_of_cryptography</a:t>
            </a:r>
          </a:p>
        </p:txBody>
      </p:sp>
      <p:sp>
        <p:nvSpPr>
          <p:cNvPr id="151" name="Shape 151"/>
          <p:cNvSpPr/>
          <p:nvPr/>
        </p:nvSpPr>
        <p:spPr>
          <a:xfrm>
            <a:off x="0" y="0"/>
            <a:ext cx="9144000" cy="857250"/>
          </a:xfrm>
          <a:prstGeom prst="wedgeRectCallout">
            <a:avLst>
              <a:gd name="adj1" fmla="val -20833"/>
              <a:gd name="adj2" fmla="val 62500"/>
            </a:avLst>
          </a:prstGeom>
          <a:solidFill>
            <a:srgbClr val="7F6000"/>
          </a:solidFill>
          <a:ln>
            <a:noFill/>
          </a:ln>
        </p:spPr>
        <p:txBody>
          <a:bodyPr wrap="square" lIns="91425" tIns="45700" rIns="91425" bIns="45700" anchor="ctr" anchorCtr="0">
            <a:noAutofit/>
          </a:bodyPr>
          <a:lstStyle/>
          <a:p>
            <a:pPr marL="0" marR="0" lvl="0" indent="0" algn="l" rtl="0">
              <a:spcBef>
                <a:spcPts val="0"/>
              </a:spcBef>
              <a:buNone/>
            </a:pPr>
            <a:r>
              <a:rPr lang="zh-TW" sz="2800">
                <a:solidFill>
                  <a:schemeClr val="lt1"/>
                </a:solidFill>
                <a:latin typeface="Calibri"/>
                <a:ea typeface="Calibri"/>
                <a:cs typeface="Calibri"/>
                <a:sym typeface="Calibri"/>
              </a:rPr>
              <a:t>古典密碼</a:t>
            </a:r>
            <a:r>
              <a:rPr lang="zh-TW" sz="1800">
                <a:solidFill>
                  <a:schemeClr val="lt1"/>
                </a:solidFill>
                <a:latin typeface="Calibri"/>
                <a:ea typeface="Calibri"/>
                <a:cs typeface="Calibri"/>
                <a:sym typeface="Calibri"/>
              </a:rPr>
              <a:t/>
            </a:r>
            <a:br>
              <a:rPr lang="zh-TW" sz="1800">
                <a:solidFill>
                  <a:schemeClr val="lt1"/>
                </a:solidFill>
                <a:latin typeface="Calibri"/>
                <a:ea typeface="Calibri"/>
                <a:cs typeface="Calibri"/>
                <a:sym typeface="Calibri"/>
              </a:rPr>
            </a:br>
            <a:r>
              <a:rPr lang="zh-TW" sz="1800">
                <a:solidFill>
                  <a:schemeClr val="lt1"/>
                </a:solidFill>
                <a:latin typeface="Calibri"/>
                <a:ea typeface="Calibri"/>
                <a:cs typeface="Calibri"/>
                <a:sym typeface="Calibri"/>
              </a:rPr>
              <a:t>classical ciphers</a:t>
            </a:r>
          </a:p>
        </p:txBody>
      </p:sp>
    </p:spTree>
  </p:cSld>
  <p:clrMapOvr>
    <a:masterClrMapping/>
  </p:clrMapOvr>
</p:sld>
</file>

<file path=ppt/theme/theme1.xml><?xml version="1.0" encoding="utf-8"?>
<a:theme xmlns:a="http://schemas.openxmlformats.org/drawingml/2006/main" name="Office 佈景主題">
  <a:themeElements>
    <a:clrScheme name="Office 佈景主題">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4198</Words>
  <Application>Microsoft Office PowerPoint</Application>
  <PresentationFormat>如螢幕大小 (4:3)</PresentationFormat>
  <Paragraphs>337</Paragraphs>
  <Slides>49</Slides>
  <Notes>49</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49</vt:i4>
      </vt:variant>
    </vt:vector>
  </HeadingPairs>
  <TitlesOfParts>
    <vt:vector size="55" baseType="lpstr">
      <vt:lpstr>Arial</vt:lpstr>
      <vt:lpstr>Noto Sans Symbols</vt:lpstr>
      <vt:lpstr>Titillium Web</vt:lpstr>
      <vt:lpstr>Calibri</vt:lpstr>
      <vt:lpstr>新細明體</vt:lpstr>
      <vt:lpstr>Office 佈景主題</vt:lpstr>
      <vt:lpstr>破密分析-從古典密碼學到現代密碼學</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ABCTF 2016 : ceasar-salad-10</vt:lpstr>
      <vt:lpstr>PowerPoint 簡報</vt:lpstr>
      <vt:lpstr>PowerPoint 簡報</vt:lpstr>
      <vt:lpstr>PowerPoint 簡報</vt:lpstr>
      <vt:lpstr>PowerPoint 簡報</vt:lpstr>
      <vt:lpstr>PowerPoint 簡報</vt:lpstr>
      <vt:lpstr>PowerPoint 簡報</vt:lpstr>
      <vt:lpstr>PowerPoint 簡報</vt:lpstr>
      <vt:lpstr>英文字母頻率</vt:lpstr>
      <vt:lpstr>PowerPoint 簡報</vt:lpstr>
      <vt:lpstr>Pico CTF 2014 : Substitution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https://tlk.io/crypto https://goo.gl/tQHhx3</dc:title>
  <dc:creator>ksu</dc:creator>
  <cp:lastModifiedBy>ksu</cp:lastModifiedBy>
  <cp:revision>5</cp:revision>
  <dcterms:modified xsi:type="dcterms:W3CDTF">2018-03-12T17:45:57Z</dcterms:modified>
</cp:coreProperties>
</file>